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3"/>
  </p:notesMasterIdLst>
  <p:sldIdLst>
    <p:sldId id="256" r:id="rId2"/>
    <p:sldId id="257" r:id="rId3"/>
    <p:sldId id="260" r:id="rId4"/>
    <p:sldId id="261" r:id="rId5"/>
    <p:sldId id="258" r:id="rId6"/>
    <p:sldId id="259" r:id="rId7"/>
    <p:sldId id="262" r:id="rId8"/>
    <p:sldId id="264" r:id="rId9"/>
    <p:sldId id="272" r:id="rId10"/>
    <p:sldId id="273" r:id="rId11"/>
    <p:sldId id="263" r:id="rId12"/>
    <p:sldId id="265" r:id="rId13"/>
    <p:sldId id="274" r:id="rId14"/>
    <p:sldId id="266" r:id="rId15"/>
    <p:sldId id="275" r:id="rId16"/>
    <p:sldId id="267" r:id="rId17"/>
    <p:sldId id="276" r:id="rId18"/>
    <p:sldId id="277" r:id="rId19"/>
    <p:sldId id="278" r:id="rId20"/>
    <p:sldId id="279" r:id="rId21"/>
    <p:sldId id="280" r:id="rId22"/>
  </p:sldIdLst>
  <p:sldSz cx="18288000" cy="10287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928C3"/>
    <a:srgbClr val="AB7F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53" d="100"/>
          <a:sy n="53" d="100"/>
        </p:scale>
        <p:origin x="1268" y="4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A2A8B4-E8A9-4054-BFDA-DE47CC16B4E7}" type="datetimeFigureOut">
              <a:rPr lang="en-US" smtClean="0"/>
              <a:t>10/24/2023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B94524-704E-49FA-A4DF-C1324060AE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51137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6858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13716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20574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27432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34290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41148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48006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54864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f3e56ac3a8_0_27:notes"/>
          <p:cNvSpPr txBox="1">
            <a:spLocks noGrp="1"/>
          </p:cNvSpPr>
          <p:nvPr>
            <p:ph type="body" idx="1"/>
          </p:nvPr>
        </p:nvSpPr>
        <p:spPr>
          <a:xfrm>
            <a:off x="777240" y="4777560"/>
            <a:ext cx="6217500" cy="45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12" name="Google Shape;312;gf3e56ac3a8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63588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f3e56ac3a8_0_27:notes"/>
          <p:cNvSpPr txBox="1">
            <a:spLocks noGrp="1"/>
          </p:cNvSpPr>
          <p:nvPr>
            <p:ph type="body" idx="1"/>
          </p:nvPr>
        </p:nvSpPr>
        <p:spPr>
          <a:xfrm>
            <a:off x="777240" y="4777560"/>
            <a:ext cx="6217500" cy="45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12" name="Google Shape;312;gf3e56ac3a8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63588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41213920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f3e56ac3a8_0_27:notes"/>
          <p:cNvSpPr txBox="1">
            <a:spLocks noGrp="1"/>
          </p:cNvSpPr>
          <p:nvPr>
            <p:ph type="body" idx="1"/>
          </p:nvPr>
        </p:nvSpPr>
        <p:spPr>
          <a:xfrm>
            <a:off x="777240" y="4777560"/>
            <a:ext cx="6217500" cy="45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12" name="Google Shape;312;gf3e56ac3a8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63588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40133334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f3e56ac3a8_0_27:notes"/>
          <p:cNvSpPr txBox="1">
            <a:spLocks noGrp="1"/>
          </p:cNvSpPr>
          <p:nvPr>
            <p:ph type="body" idx="1"/>
          </p:nvPr>
        </p:nvSpPr>
        <p:spPr>
          <a:xfrm>
            <a:off x="777240" y="4777560"/>
            <a:ext cx="6217500" cy="45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12" name="Google Shape;312;gf3e56ac3a8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63588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3563063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f3e56ac3a8_0_27:notes"/>
          <p:cNvSpPr txBox="1">
            <a:spLocks noGrp="1"/>
          </p:cNvSpPr>
          <p:nvPr>
            <p:ph type="body" idx="1"/>
          </p:nvPr>
        </p:nvSpPr>
        <p:spPr>
          <a:xfrm>
            <a:off x="777240" y="4777560"/>
            <a:ext cx="6217500" cy="45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12" name="Google Shape;312;gf3e56ac3a8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63588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7290746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f3e56ac3a8_0_27:notes"/>
          <p:cNvSpPr txBox="1">
            <a:spLocks noGrp="1"/>
          </p:cNvSpPr>
          <p:nvPr>
            <p:ph type="body" idx="1"/>
          </p:nvPr>
        </p:nvSpPr>
        <p:spPr>
          <a:xfrm>
            <a:off x="777240" y="4777560"/>
            <a:ext cx="6217500" cy="45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12" name="Google Shape;312;gf3e56ac3a8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63588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9916233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f3e56ac3a8_0_27:notes"/>
          <p:cNvSpPr txBox="1">
            <a:spLocks noGrp="1"/>
          </p:cNvSpPr>
          <p:nvPr>
            <p:ph type="body" idx="1"/>
          </p:nvPr>
        </p:nvSpPr>
        <p:spPr>
          <a:xfrm>
            <a:off x="777240" y="4777560"/>
            <a:ext cx="6217500" cy="45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12" name="Google Shape;312;gf3e56ac3a8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63588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9647505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f3e56ac3a8_0_27:notes"/>
          <p:cNvSpPr txBox="1">
            <a:spLocks noGrp="1"/>
          </p:cNvSpPr>
          <p:nvPr>
            <p:ph type="body" idx="1"/>
          </p:nvPr>
        </p:nvSpPr>
        <p:spPr>
          <a:xfrm>
            <a:off x="777240" y="4777560"/>
            <a:ext cx="6217500" cy="45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12" name="Google Shape;312;gf3e56ac3a8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63588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5264501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f3e56ac3a8_0_27:notes"/>
          <p:cNvSpPr txBox="1">
            <a:spLocks noGrp="1"/>
          </p:cNvSpPr>
          <p:nvPr>
            <p:ph type="body" idx="1"/>
          </p:nvPr>
        </p:nvSpPr>
        <p:spPr>
          <a:xfrm>
            <a:off x="777240" y="4777560"/>
            <a:ext cx="6217500" cy="45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12" name="Google Shape;312;gf3e56ac3a8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63588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6677008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f3e56ac3a8_0_27:notes"/>
          <p:cNvSpPr txBox="1">
            <a:spLocks noGrp="1"/>
          </p:cNvSpPr>
          <p:nvPr>
            <p:ph type="body" idx="1"/>
          </p:nvPr>
        </p:nvSpPr>
        <p:spPr>
          <a:xfrm>
            <a:off x="777240" y="4777560"/>
            <a:ext cx="6217500" cy="45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12" name="Google Shape;312;gf3e56ac3a8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63588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382285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f3e56ac3a8_0_27:notes"/>
          <p:cNvSpPr txBox="1">
            <a:spLocks noGrp="1"/>
          </p:cNvSpPr>
          <p:nvPr>
            <p:ph type="body" idx="1"/>
          </p:nvPr>
        </p:nvSpPr>
        <p:spPr>
          <a:xfrm>
            <a:off x="777240" y="4777560"/>
            <a:ext cx="6217500" cy="45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12" name="Google Shape;312;gf3e56ac3a8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63588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8409647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f3e56ac3a8_0_27:notes"/>
          <p:cNvSpPr txBox="1">
            <a:spLocks noGrp="1"/>
          </p:cNvSpPr>
          <p:nvPr>
            <p:ph type="body" idx="1"/>
          </p:nvPr>
        </p:nvSpPr>
        <p:spPr>
          <a:xfrm>
            <a:off x="777240" y="4777560"/>
            <a:ext cx="6217500" cy="45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12" name="Google Shape;312;gf3e56ac3a8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63588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7761998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f3e56ac3a8_0_27:notes"/>
          <p:cNvSpPr txBox="1">
            <a:spLocks noGrp="1"/>
          </p:cNvSpPr>
          <p:nvPr>
            <p:ph type="body" idx="1"/>
          </p:nvPr>
        </p:nvSpPr>
        <p:spPr>
          <a:xfrm>
            <a:off x="777240" y="4777560"/>
            <a:ext cx="6217500" cy="45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12" name="Google Shape;312;gf3e56ac3a8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63588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40827886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f3e56ac3a8_0_27:notes"/>
          <p:cNvSpPr txBox="1">
            <a:spLocks noGrp="1"/>
          </p:cNvSpPr>
          <p:nvPr>
            <p:ph type="body" idx="1"/>
          </p:nvPr>
        </p:nvSpPr>
        <p:spPr>
          <a:xfrm>
            <a:off x="777240" y="4777560"/>
            <a:ext cx="6217500" cy="45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12" name="Google Shape;312;gf3e56ac3a8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63588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4494603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f3e56ac3a8_0_27:notes"/>
          <p:cNvSpPr txBox="1">
            <a:spLocks noGrp="1"/>
          </p:cNvSpPr>
          <p:nvPr>
            <p:ph type="body" idx="1"/>
          </p:nvPr>
        </p:nvSpPr>
        <p:spPr>
          <a:xfrm>
            <a:off x="777240" y="4777560"/>
            <a:ext cx="6217500" cy="45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12" name="Google Shape;312;gf3e56ac3a8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63588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3411714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f3e56ac3a8_0_27:notes"/>
          <p:cNvSpPr txBox="1">
            <a:spLocks noGrp="1"/>
          </p:cNvSpPr>
          <p:nvPr>
            <p:ph type="body" idx="1"/>
          </p:nvPr>
        </p:nvSpPr>
        <p:spPr>
          <a:xfrm>
            <a:off x="777240" y="4777560"/>
            <a:ext cx="6217500" cy="45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12" name="Google Shape;312;gf3e56ac3a8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63588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6937288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f3e56ac3a8_0_27:notes"/>
          <p:cNvSpPr txBox="1">
            <a:spLocks noGrp="1"/>
          </p:cNvSpPr>
          <p:nvPr>
            <p:ph type="body" idx="1"/>
          </p:nvPr>
        </p:nvSpPr>
        <p:spPr>
          <a:xfrm>
            <a:off x="777240" y="4777560"/>
            <a:ext cx="6217500" cy="45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12" name="Google Shape;312;gf3e56ac3a8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63588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3190141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f3e56ac3a8_0_27:notes"/>
          <p:cNvSpPr txBox="1">
            <a:spLocks noGrp="1"/>
          </p:cNvSpPr>
          <p:nvPr>
            <p:ph type="body" idx="1"/>
          </p:nvPr>
        </p:nvSpPr>
        <p:spPr>
          <a:xfrm>
            <a:off x="777240" y="4777560"/>
            <a:ext cx="6217500" cy="45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12" name="Google Shape;312;gf3e56ac3a8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63588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2775638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f3e56ac3a8_0_27:notes"/>
          <p:cNvSpPr txBox="1">
            <a:spLocks noGrp="1"/>
          </p:cNvSpPr>
          <p:nvPr>
            <p:ph type="body" idx="1"/>
          </p:nvPr>
        </p:nvSpPr>
        <p:spPr>
          <a:xfrm>
            <a:off x="777240" y="4777560"/>
            <a:ext cx="6217500" cy="45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12" name="Google Shape;312;gf3e56ac3a8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63588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1568466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f3e56ac3a8_0_27:notes"/>
          <p:cNvSpPr txBox="1">
            <a:spLocks noGrp="1"/>
          </p:cNvSpPr>
          <p:nvPr>
            <p:ph type="body" idx="1"/>
          </p:nvPr>
        </p:nvSpPr>
        <p:spPr>
          <a:xfrm>
            <a:off x="777240" y="4777560"/>
            <a:ext cx="6217500" cy="45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12" name="Google Shape;312;gf3e56ac3a8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63588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5703169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0" y="1683545"/>
            <a:ext cx="13716000" cy="3581400"/>
          </a:xfrm>
        </p:spPr>
        <p:txBody>
          <a:bodyPr anchor="b"/>
          <a:lstStyle>
            <a:lvl1pPr algn="ctr">
              <a:defRPr sz="9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0" y="5403057"/>
            <a:ext cx="13716000" cy="2483643"/>
          </a:xfrm>
        </p:spPr>
        <p:txBody>
          <a:bodyPr/>
          <a:lstStyle>
            <a:lvl1pPr marL="0" indent="0" algn="ctr">
              <a:buNone/>
              <a:defRPr sz="3600"/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416B7-3490-4811-9A3B-9FC526A08F0C}" type="datetimeFigureOut">
              <a:rPr lang="en-US" smtClean="0"/>
              <a:t>10/23/2023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5C501-220E-4F73-88DB-2322AD24B0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7808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416B7-3490-4811-9A3B-9FC526A08F0C}" type="datetimeFigureOut">
              <a:rPr lang="en-US" smtClean="0"/>
              <a:t>10/23/2023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5C501-220E-4F73-88DB-2322AD24B0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5307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087350" y="547688"/>
            <a:ext cx="3943350" cy="871775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547688"/>
            <a:ext cx="11601450" cy="871775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416B7-3490-4811-9A3B-9FC526A08F0C}" type="datetimeFigureOut">
              <a:rPr lang="en-US" smtClean="0"/>
              <a:t>10/23/2023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5C501-220E-4F73-88DB-2322AD24B0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7472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416B7-3490-4811-9A3B-9FC526A08F0C}" type="datetimeFigureOut">
              <a:rPr lang="en-US" smtClean="0"/>
              <a:t>10/23/2023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5C501-220E-4F73-88DB-2322AD24B0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1572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7775" y="2564608"/>
            <a:ext cx="15773400" cy="4279106"/>
          </a:xfrm>
        </p:spPr>
        <p:txBody>
          <a:bodyPr anchor="b"/>
          <a:lstStyle>
            <a:lvl1pPr>
              <a:defRPr sz="9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47775" y="6884195"/>
            <a:ext cx="15773400" cy="2250281"/>
          </a:xfrm>
        </p:spPr>
        <p:txBody>
          <a:bodyPr/>
          <a:lstStyle>
            <a:lvl1pPr marL="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416B7-3490-4811-9A3B-9FC526A08F0C}" type="datetimeFigureOut">
              <a:rPr lang="en-US" smtClean="0"/>
              <a:t>10/23/2023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5C501-220E-4F73-88DB-2322AD24B0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765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738438"/>
            <a:ext cx="7772400" cy="65270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258300" y="2738438"/>
            <a:ext cx="7772400" cy="65270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416B7-3490-4811-9A3B-9FC526A08F0C}" type="datetimeFigureOut">
              <a:rPr lang="en-US" smtClean="0"/>
              <a:t>10/23/2023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5C501-220E-4F73-88DB-2322AD24B0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2329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2" y="547688"/>
            <a:ext cx="15773400" cy="198834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9683" y="2521745"/>
            <a:ext cx="7736681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9683" y="3757613"/>
            <a:ext cx="7736681" cy="55268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258300" y="2521745"/>
            <a:ext cx="7774782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258300" y="3757613"/>
            <a:ext cx="7774782" cy="55268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416B7-3490-4811-9A3B-9FC526A08F0C}" type="datetimeFigureOut">
              <a:rPr lang="en-US" smtClean="0"/>
              <a:t>10/23/2023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5C501-220E-4F73-88DB-2322AD24B0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1395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416B7-3490-4811-9A3B-9FC526A08F0C}" type="datetimeFigureOut">
              <a:rPr lang="en-US" smtClean="0"/>
              <a:t>10/23/2023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5C501-220E-4F73-88DB-2322AD24B0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8928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416B7-3490-4811-9A3B-9FC526A08F0C}" type="datetimeFigureOut">
              <a:rPr lang="en-US" smtClean="0"/>
              <a:t>10/23/2023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5C501-220E-4F73-88DB-2322AD24B0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1911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74782" y="1481138"/>
            <a:ext cx="9258300" cy="7310438"/>
          </a:xfrm>
        </p:spPr>
        <p:txBody>
          <a:bodyPr/>
          <a:lstStyle>
            <a:lvl1pPr>
              <a:defRPr sz="4800"/>
            </a:lvl1pPr>
            <a:lvl2pPr>
              <a:defRPr sz="4200"/>
            </a:lvl2pPr>
            <a:lvl3pPr>
              <a:defRPr sz="3600"/>
            </a:lvl3pPr>
            <a:lvl4pPr>
              <a:defRPr sz="3000"/>
            </a:lvl4pPr>
            <a:lvl5pPr>
              <a:defRPr sz="3000"/>
            </a:lvl5pPr>
            <a:lvl6pPr>
              <a:defRPr sz="3000"/>
            </a:lvl6pPr>
            <a:lvl7pPr>
              <a:defRPr sz="3000"/>
            </a:lvl7pPr>
            <a:lvl8pPr>
              <a:defRPr sz="3000"/>
            </a:lvl8pPr>
            <a:lvl9pPr>
              <a:defRPr sz="3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416B7-3490-4811-9A3B-9FC526A08F0C}" type="datetimeFigureOut">
              <a:rPr lang="en-US" smtClean="0"/>
              <a:t>10/23/2023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5C501-220E-4F73-88DB-2322AD24B0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323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774782" y="1481138"/>
            <a:ext cx="9258300" cy="7310438"/>
          </a:xfrm>
        </p:spPr>
        <p:txBody>
          <a:bodyPr anchor="t"/>
          <a:lstStyle>
            <a:lvl1pPr marL="0" indent="0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416B7-3490-4811-9A3B-9FC526A08F0C}" type="datetimeFigureOut">
              <a:rPr lang="en-US" smtClean="0"/>
              <a:t>10/23/2023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5C501-220E-4F73-88DB-2322AD24B0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4505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83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7300" y="2738438"/>
            <a:ext cx="15773400" cy="65270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6416B7-3490-4811-9A3B-9FC526A08F0C}" type="datetimeFigureOut">
              <a:rPr lang="en-US" smtClean="0"/>
              <a:t>10/23/2023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75C501-220E-4F73-88DB-2322AD24B0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9391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hyperlink" Target="https://www.factbasedinsight.com/quantum-software-outlook-2022/" TargetMode="Externa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Quantum_phase_estimation_algorithm" TargetMode="External"/><Relationship Id="rId13" Type="http://schemas.openxmlformats.org/officeDocument/2006/relationships/hyperlink" Target="https://en.wikipedia.org/wiki/Quantum_walk" TargetMode="External"/><Relationship Id="rId3" Type="http://schemas.openxmlformats.org/officeDocument/2006/relationships/image" Target="../media/image19.png"/><Relationship Id="rId7" Type="http://schemas.openxmlformats.org/officeDocument/2006/relationships/hyperlink" Target="https://en.wikipedia.org/wiki/Simon%27s_algorithm" TargetMode="External"/><Relationship Id="rId12" Type="http://schemas.openxmlformats.org/officeDocument/2006/relationships/hyperlink" Target="https://en.wikipedia.org/wiki/Quantum_counting_algorithm" TargetMode="External"/><Relationship Id="rId17" Type="http://schemas.openxmlformats.org/officeDocument/2006/relationships/hyperlink" Target="https://en.wikipedia.org/wiki/Variational_quantum_eigensolver" TargetMode="External"/><Relationship Id="rId2" Type="http://schemas.openxmlformats.org/officeDocument/2006/relationships/notesSlide" Target="../notesSlides/notesSlide10.xml"/><Relationship Id="rId16" Type="http://schemas.openxmlformats.org/officeDocument/2006/relationships/hyperlink" Target="https://en.wikipedia.org/wiki/Quantum_optimization_algorithms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en.wikipedia.org/wiki/Bernstein%E2%80%93Vazirani_algorithm" TargetMode="External"/><Relationship Id="rId11" Type="http://schemas.openxmlformats.org/officeDocument/2006/relationships/hyperlink" Target="https://en.wikipedia.org/wiki/Grover%27s_algorithm" TargetMode="External"/><Relationship Id="rId5" Type="http://schemas.openxmlformats.org/officeDocument/2006/relationships/hyperlink" Target="https://en.wikipedia.org/wiki/Deutsch%E2%80%93Jozsa_algorithm" TargetMode="External"/><Relationship Id="rId15" Type="http://schemas.openxmlformats.org/officeDocument/2006/relationships/hyperlink" Target="https://en.wikipedia.org/wiki/Triangle-free_graph#Triangle_finding_problem" TargetMode="External"/><Relationship Id="rId10" Type="http://schemas.openxmlformats.org/officeDocument/2006/relationships/hyperlink" Target="https://en.wikipedia.org/wiki/Amplitude_amplification" TargetMode="External"/><Relationship Id="rId4" Type="http://schemas.openxmlformats.org/officeDocument/2006/relationships/hyperlink" Target="https://en.wikipedia.org/wiki/Quantum_Fourier_transform" TargetMode="External"/><Relationship Id="rId9" Type="http://schemas.openxmlformats.org/officeDocument/2006/relationships/hyperlink" Target="https://en.wikipedia.org/wiki/Shor%27s_algorithm" TargetMode="External"/><Relationship Id="rId14" Type="http://schemas.openxmlformats.org/officeDocument/2006/relationships/hyperlink" Target="https://en.wikipedia.org/wiki/Element_distinctness_problem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hyperlink" Target="https://colab.research.google.com/drive/14fdsjygDW-JDKU_5nyjIeVkl6MrPCcG7?usp=sharing" TargetMode="External"/><Relationship Id="rId4" Type="http://schemas.openxmlformats.org/officeDocument/2006/relationships/hyperlink" Target="https://github.com/fall-fest-latino/escuela-de-computacion-cuantica-2023/tree/main/dia03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hyperlink" Target="https://colab.research.google.com/drive/14fdsjygDW-JDKU_5nyjIeVkl6MrPCcG7?usp=sharing" TargetMode="External"/><Relationship Id="rId4" Type="http://schemas.openxmlformats.org/officeDocument/2006/relationships/hyperlink" Target="https://github.com/fall-fest-latino/escuela-de-computacion-cuantica-2023/tree/main/dia03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hyperlink" Target="https://colab.research.google.com/drive/14fdsjygDW-JDKU_5nyjIeVkl6MrPCcG7?usp=sharing" TargetMode="External"/><Relationship Id="rId4" Type="http://schemas.openxmlformats.org/officeDocument/2006/relationships/hyperlink" Target="https://github.com/fall-fest-latino/escuela-de-computacion-cuantica-2023/tree/main/dia03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png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hyperlink" Target="https://colab.research.google.com/drive/14fdsjygDW-JDKU_5nyjIeVkl6MrPCcG7?usp=sharing" TargetMode="External"/><Relationship Id="rId4" Type="http://schemas.openxmlformats.org/officeDocument/2006/relationships/hyperlink" Target="https://github.com/fall-fest-latino/escuela-de-computacion-cuantica-2023/tree/main/dia03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ibm.com/thought-leadership/institute-business-value/report/quantumstrategy" TargetMode="External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arxiv.org/abs/1910.09534" TargetMode="External"/><Relationship Id="rId5" Type="http://schemas.openxmlformats.org/officeDocument/2006/relationships/hyperlink" Target="https://www.nature.com/articles/s41586-019-1666-5" TargetMode="External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en.wikipedia.org/wiki/BQP" TargetMode="External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factbasedinsight.com/quantum-software-outlook-2022/" TargetMode="External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hyperlink" Target="https://www.factbasedinsight.com/quantum-software-outlook-2022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3">
            <a:extLst>
              <a:ext uri="{FF2B5EF4-FFF2-40B4-BE49-F238E27FC236}">
                <a16:creationId xmlns:a16="http://schemas.microsoft.com/office/drawing/2014/main" id="{E6D0A735-57E1-5A8E-0A19-4C30E36F6F65}"/>
              </a:ext>
            </a:extLst>
          </p:cNvPr>
          <p:cNvGrpSpPr/>
          <p:nvPr/>
        </p:nvGrpSpPr>
        <p:grpSpPr>
          <a:xfrm>
            <a:off x="1335561" y="148298"/>
            <a:ext cx="14418546" cy="2134948"/>
            <a:chOff x="0" y="0"/>
            <a:chExt cx="19224728" cy="2846598"/>
          </a:xfrm>
        </p:grpSpPr>
        <p:sp>
          <p:nvSpPr>
            <p:cNvPr id="25" name="TextBox 4">
              <a:extLst>
                <a:ext uri="{FF2B5EF4-FFF2-40B4-BE49-F238E27FC236}">
                  <a16:creationId xmlns:a16="http://schemas.microsoft.com/office/drawing/2014/main" id="{E73FD520-C4FB-C621-5242-D757C17939A7}"/>
                </a:ext>
              </a:extLst>
            </p:cNvPr>
            <p:cNvSpPr txBox="1"/>
            <p:nvPr/>
          </p:nvSpPr>
          <p:spPr>
            <a:xfrm>
              <a:off x="51940" y="472109"/>
              <a:ext cx="19172788" cy="11969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036"/>
                </a:lnSpc>
              </a:pPr>
              <a:r>
                <a:rPr lang="en-US" sz="6397" spc="319" noProof="1">
                  <a:solidFill>
                    <a:srgbClr val="000000"/>
                  </a:solidFill>
                  <a:latin typeface="Roboto Bold"/>
                </a:rPr>
                <a:t>Escuela en Español </a:t>
              </a:r>
            </a:p>
          </p:txBody>
        </p:sp>
        <p:sp>
          <p:nvSpPr>
            <p:cNvPr id="26" name="TextBox 5">
              <a:extLst>
                <a:ext uri="{FF2B5EF4-FFF2-40B4-BE49-F238E27FC236}">
                  <a16:creationId xmlns:a16="http://schemas.microsoft.com/office/drawing/2014/main" id="{D5F1CA81-A22E-9801-B702-1C2B473DABA9}"/>
                </a:ext>
              </a:extLst>
            </p:cNvPr>
            <p:cNvSpPr txBox="1"/>
            <p:nvPr/>
          </p:nvSpPr>
          <p:spPr>
            <a:xfrm>
              <a:off x="0" y="1467180"/>
              <a:ext cx="19172788" cy="100668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481"/>
                </a:lnSpc>
              </a:pPr>
              <a:r>
                <a:rPr lang="en-US" sz="4050" spc="486" dirty="0">
                  <a:solidFill>
                    <a:srgbClr val="000000"/>
                  </a:solidFill>
                  <a:latin typeface="Roboto Bold"/>
                </a:rPr>
                <a:t>Qiskit Fall Fest</a:t>
              </a:r>
            </a:p>
          </p:txBody>
        </p:sp>
        <p:sp>
          <p:nvSpPr>
            <p:cNvPr id="27" name="AutoShape 6">
              <a:extLst>
                <a:ext uri="{FF2B5EF4-FFF2-40B4-BE49-F238E27FC236}">
                  <a16:creationId xmlns:a16="http://schemas.microsoft.com/office/drawing/2014/main" id="{3A90AB54-C3ED-B530-B8BB-AB9F79D9E33C}"/>
                </a:ext>
              </a:extLst>
            </p:cNvPr>
            <p:cNvSpPr/>
            <p:nvPr/>
          </p:nvSpPr>
          <p:spPr>
            <a:xfrm flipH="1" flipV="1">
              <a:off x="683361" y="1712312"/>
              <a:ext cx="4008000" cy="1134284"/>
            </a:xfrm>
            <a:prstGeom prst="line">
              <a:avLst/>
            </a:prstGeom>
            <a:ln w="102887" cap="flat">
              <a:solidFill>
                <a:srgbClr val="6815B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8" name="AutoShape 7">
              <a:extLst>
                <a:ext uri="{FF2B5EF4-FFF2-40B4-BE49-F238E27FC236}">
                  <a16:creationId xmlns:a16="http://schemas.microsoft.com/office/drawing/2014/main" id="{1913E56A-94FE-5BB0-7626-3F66DB7B6561}"/>
                </a:ext>
              </a:extLst>
            </p:cNvPr>
            <p:cNvSpPr/>
            <p:nvPr/>
          </p:nvSpPr>
          <p:spPr>
            <a:xfrm flipH="1">
              <a:off x="4672052" y="2846598"/>
              <a:ext cx="13622854" cy="0"/>
            </a:xfrm>
            <a:prstGeom prst="line">
              <a:avLst/>
            </a:prstGeom>
            <a:ln w="102887" cap="flat">
              <a:solidFill>
                <a:srgbClr val="6815B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9" name="AutoShape 8">
              <a:extLst>
                <a:ext uri="{FF2B5EF4-FFF2-40B4-BE49-F238E27FC236}">
                  <a16:creationId xmlns:a16="http://schemas.microsoft.com/office/drawing/2014/main" id="{3E41290D-D35B-1575-4922-F9C9971BAC5E}"/>
                </a:ext>
              </a:extLst>
            </p:cNvPr>
            <p:cNvSpPr/>
            <p:nvPr/>
          </p:nvSpPr>
          <p:spPr>
            <a:xfrm flipV="1">
              <a:off x="728682" y="0"/>
              <a:ext cx="0" cy="1802123"/>
            </a:xfrm>
            <a:prstGeom prst="line">
              <a:avLst/>
            </a:prstGeom>
            <a:ln w="102887" cap="flat">
              <a:solidFill>
                <a:srgbClr val="6815B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 dirty="0"/>
            </a:p>
          </p:txBody>
        </p:sp>
      </p:grpSp>
      <p:sp>
        <p:nvSpPr>
          <p:cNvPr id="30" name="Freeform 9">
            <a:extLst>
              <a:ext uri="{FF2B5EF4-FFF2-40B4-BE49-F238E27FC236}">
                <a16:creationId xmlns:a16="http://schemas.microsoft.com/office/drawing/2014/main" id="{4D211F09-39D6-4638-39F5-406AD12863CD}"/>
              </a:ext>
            </a:extLst>
          </p:cNvPr>
          <p:cNvSpPr/>
          <p:nvPr/>
        </p:nvSpPr>
        <p:spPr>
          <a:xfrm rot="20762885">
            <a:off x="14081145" y="185278"/>
            <a:ext cx="2616876" cy="2126807"/>
          </a:xfrm>
          <a:custGeom>
            <a:avLst/>
            <a:gdLst/>
            <a:ahLst/>
            <a:cxnLst/>
            <a:rect l="l" t="t" r="r" b="b"/>
            <a:pathLst>
              <a:path w="2616876" h="2126807">
                <a:moveTo>
                  <a:pt x="0" y="0"/>
                </a:moveTo>
                <a:lnTo>
                  <a:pt x="2616876" y="0"/>
                </a:lnTo>
                <a:lnTo>
                  <a:pt x="2616876" y="2126807"/>
                </a:lnTo>
                <a:lnTo>
                  <a:pt x="0" y="21268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1" name="Freeform 2">
            <a:extLst>
              <a:ext uri="{FF2B5EF4-FFF2-40B4-BE49-F238E27FC236}">
                <a16:creationId xmlns:a16="http://schemas.microsoft.com/office/drawing/2014/main" id="{51AE7D75-4479-E421-29E1-08C068E76546}"/>
              </a:ext>
            </a:extLst>
          </p:cNvPr>
          <p:cNvSpPr/>
          <p:nvPr/>
        </p:nvSpPr>
        <p:spPr>
          <a:xfrm>
            <a:off x="2082554" y="2283246"/>
            <a:ext cx="14122892" cy="8682593"/>
          </a:xfrm>
          <a:custGeom>
            <a:avLst/>
            <a:gdLst/>
            <a:ahLst/>
            <a:cxnLst/>
            <a:rect l="l" t="t" r="r" b="b"/>
            <a:pathLst>
              <a:path w="18727309" h="13979469">
                <a:moveTo>
                  <a:pt x="0" y="0"/>
                </a:moveTo>
                <a:lnTo>
                  <a:pt x="18727309" y="0"/>
                </a:lnTo>
                <a:lnTo>
                  <a:pt x="18727309" y="13979469"/>
                </a:lnTo>
                <a:lnTo>
                  <a:pt x="0" y="1397946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2000"/>
            </a:blip>
            <a:stretch>
              <a:fillRect t="-17821" b="-17821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7" name="Google Shape;295;g2920c9d299c_0_0">
            <a:extLst>
              <a:ext uri="{FF2B5EF4-FFF2-40B4-BE49-F238E27FC236}">
                <a16:creationId xmlns:a16="http://schemas.microsoft.com/office/drawing/2014/main" id="{80D79418-2EBE-9934-7F0B-08EF1B40DA14}"/>
              </a:ext>
            </a:extLst>
          </p:cNvPr>
          <p:cNvSpPr/>
          <p:nvPr/>
        </p:nvSpPr>
        <p:spPr>
          <a:xfrm>
            <a:off x="3939863" y="9500521"/>
            <a:ext cx="910510" cy="651243"/>
          </a:xfrm>
          <a:custGeom>
            <a:avLst/>
            <a:gdLst/>
            <a:ahLst/>
            <a:cxnLst/>
            <a:rect l="l" t="t" r="r" b="b"/>
            <a:pathLst>
              <a:path w="657898" h="488724" extrusionOk="0">
                <a:moveTo>
                  <a:pt x="0" y="0"/>
                </a:moveTo>
                <a:lnTo>
                  <a:pt x="657898" y="0"/>
                </a:lnTo>
                <a:lnTo>
                  <a:pt x="657898" y="488724"/>
                </a:lnTo>
                <a:lnTo>
                  <a:pt x="0" y="48872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 dirty="0"/>
          </a:p>
        </p:txBody>
      </p:sp>
      <p:sp>
        <p:nvSpPr>
          <p:cNvPr id="48" name="Google Shape;296;g2920c9d299c_0_0">
            <a:extLst>
              <a:ext uri="{FF2B5EF4-FFF2-40B4-BE49-F238E27FC236}">
                <a16:creationId xmlns:a16="http://schemas.microsoft.com/office/drawing/2014/main" id="{CB25D5B2-EA81-9822-034F-A2CFFDD89C94}"/>
              </a:ext>
            </a:extLst>
          </p:cNvPr>
          <p:cNvSpPr/>
          <p:nvPr/>
        </p:nvSpPr>
        <p:spPr>
          <a:xfrm>
            <a:off x="749495" y="9419714"/>
            <a:ext cx="814370" cy="812856"/>
          </a:xfrm>
          <a:custGeom>
            <a:avLst/>
            <a:gdLst/>
            <a:ahLst/>
            <a:cxnLst/>
            <a:rect l="l" t="t" r="r" b="b"/>
            <a:pathLst>
              <a:path w="544620" h="544620" extrusionOk="0">
                <a:moveTo>
                  <a:pt x="0" y="0"/>
                </a:moveTo>
                <a:lnTo>
                  <a:pt x="544621" y="0"/>
                </a:lnTo>
                <a:lnTo>
                  <a:pt x="544621" y="544620"/>
                </a:lnTo>
                <a:lnTo>
                  <a:pt x="0" y="54462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 dirty="0"/>
          </a:p>
        </p:txBody>
      </p:sp>
      <p:sp>
        <p:nvSpPr>
          <p:cNvPr id="49" name="Google Shape;297;g2920c9d299c_0_0">
            <a:extLst>
              <a:ext uri="{FF2B5EF4-FFF2-40B4-BE49-F238E27FC236}">
                <a16:creationId xmlns:a16="http://schemas.microsoft.com/office/drawing/2014/main" id="{FA291457-E975-AF07-6768-69AFEF7F3C18}"/>
              </a:ext>
            </a:extLst>
          </p:cNvPr>
          <p:cNvSpPr/>
          <p:nvPr/>
        </p:nvSpPr>
        <p:spPr>
          <a:xfrm>
            <a:off x="6372785" y="9430651"/>
            <a:ext cx="1401626" cy="790982"/>
          </a:xfrm>
          <a:custGeom>
            <a:avLst/>
            <a:gdLst/>
            <a:ahLst/>
            <a:cxnLst/>
            <a:rect l="l" t="t" r="r" b="b"/>
            <a:pathLst>
              <a:path w="874032" h="496481" extrusionOk="0">
                <a:moveTo>
                  <a:pt x="0" y="0"/>
                </a:moveTo>
                <a:lnTo>
                  <a:pt x="874033" y="0"/>
                </a:lnTo>
                <a:lnTo>
                  <a:pt x="874033" y="496481"/>
                </a:lnTo>
                <a:lnTo>
                  <a:pt x="0" y="49648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 dirty="0"/>
          </a:p>
        </p:txBody>
      </p:sp>
      <p:sp>
        <p:nvSpPr>
          <p:cNvPr id="50" name="Google Shape;298;g2920c9d299c_0_0">
            <a:extLst>
              <a:ext uri="{FF2B5EF4-FFF2-40B4-BE49-F238E27FC236}">
                <a16:creationId xmlns:a16="http://schemas.microsoft.com/office/drawing/2014/main" id="{1740DA24-E742-26D8-5D64-89E91FD3DC5A}"/>
              </a:ext>
            </a:extLst>
          </p:cNvPr>
          <p:cNvSpPr/>
          <p:nvPr/>
        </p:nvSpPr>
        <p:spPr>
          <a:xfrm>
            <a:off x="10815637" y="9552110"/>
            <a:ext cx="1934133" cy="548065"/>
          </a:xfrm>
          <a:custGeom>
            <a:avLst/>
            <a:gdLst/>
            <a:ahLst/>
            <a:cxnLst/>
            <a:rect l="l" t="t" r="r" b="b"/>
            <a:pathLst>
              <a:path w="1208081" h="350082" extrusionOk="0">
                <a:moveTo>
                  <a:pt x="0" y="0"/>
                </a:moveTo>
                <a:lnTo>
                  <a:pt x="1208081" y="0"/>
                </a:lnTo>
                <a:lnTo>
                  <a:pt x="1208081" y="350082"/>
                </a:lnTo>
                <a:lnTo>
                  <a:pt x="0" y="35008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 dirty="0"/>
          </a:p>
        </p:txBody>
      </p:sp>
      <p:sp>
        <p:nvSpPr>
          <p:cNvPr id="51" name="Google Shape;299;g2920c9d299c_0_0">
            <a:extLst>
              <a:ext uri="{FF2B5EF4-FFF2-40B4-BE49-F238E27FC236}">
                <a16:creationId xmlns:a16="http://schemas.microsoft.com/office/drawing/2014/main" id="{09DA90E2-81E2-496B-CF00-D96BCD837A9D}"/>
              </a:ext>
            </a:extLst>
          </p:cNvPr>
          <p:cNvSpPr/>
          <p:nvPr/>
        </p:nvSpPr>
        <p:spPr>
          <a:xfrm>
            <a:off x="13699472" y="9493810"/>
            <a:ext cx="1350181" cy="664665"/>
          </a:xfrm>
          <a:custGeom>
            <a:avLst/>
            <a:gdLst/>
            <a:ahLst/>
            <a:cxnLst/>
            <a:rect l="l" t="t" r="r" b="b"/>
            <a:pathLst>
              <a:path w="1034077" h="413996" extrusionOk="0">
                <a:moveTo>
                  <a:pt x="0" y="0"/>
                </a:moveTo>
                <a:lnTo>
                  <a:pt x="1034077" y="0"/>
                </a:lnTo>
                <a:lnTo>
                  <a:pt x="1034077" y="413996"/>
                </a:lnTo>
                <a:lnTo>
                  <a:pt x="0" y="41399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 dirty="0"/>
          </a:p>
        </p:txBody>
      </p:sp>
      <p:sp>
        <p:nvSpPr>
          <p:cNvPr id="52" name="Google Shape;300;g2920c9d299c_0_0">
            <a:extLst>
              <a:ext uri="{FF2B5EF4-FFF2-40B4-BE49-F238E27FC236}">
                <a16:creationId xmlns:a16="http://schemas.microsoft.com/office/drawing/2014/main" id="{A44C0C8C-57EE-6FF4-A690-BD07DFFC6387}"/>
              </a:ext>
            </a:extLst>
          </p:cNvPr>
          <p:cNvSpPr/>
          <p:nvPr/>
        </p:nvSpPr>
        <p:spPr>
          <a:xfrm>
            <a:off x="4893618" y="9578700"/>
            <a:ext cx="1435922" cy="494884"/>
          </a:xfrm>
          <a:custGeom>
            <a:avLst/>
            <a:gdLst/>
            <a:ahLst/>
            <a:cxnLst/>
            <a:rect l="l" t="t" r="r" b="b"/>
            <a:pathLst>
              <a:path w="977501" h="360589" extrusionOk="0">
                <a:moveTo>
                  <a:pt x="0" y="0"/>
                </a:moveTo>
                <a:lnTo>
                  <a:pt x="977501" y="0"/>
                </a:lnTo>
                <a:lnTo>
                  <a:pt x="977501" y="360589"/>
                </a:lnTo>
                <a:lnTo>
                  <a:pt x="0" y="36058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 dirty="0"/>
          </a:p>
        </p:txBody>
      </p:sp>
      <p:sp>
        <p:nvSpPr>
          <p:cNvPr id="53" name="Google Shape;301;g2920c9d299c_0_0">
            <a:extLst>
              <a:ext uri="{FF2B5EF4-FFF2-40B4-BE49-F238E27FC236}">
                <a16:creationId xmlns:a16="http://schemas.microsoft.com/office/drawing/2014/main" id="{DEFC79BA-5F07-DACB-F59E-B946720BCABC}"/>
              </a:ext>
            </a:extLst>
          </p:cNvPr>
          <p:cNvSpPr/>
          <p:nvPr/>
        </p:nvSpPr>
        <p:spPr>
          <a:xfrm>
            <a:off x="16154036" y="9356425"/>
            <a:ext cx="2229999" cy="939435"/>
          </a:xfrm>
          <a:custGeom>
            <a:avLst/>
            <a:gdLst/>
            <a:ahLst/>
            <a:cxnLst/>
            <a:rect l="l" t="t" r="r" b="b"/>
            <a:pathLst>
              <a:path w="1220540" h="530504" extrusionOk="0">
                <a:moveTo>
                  <a:pt x="0" y="0"/>
                </a:moveTo>
                <a:lnTo>
                  <a:pt x="1220540" y="0"/>
                </a:lnTo>
                <a:lnTo>
                  <a:pt x="1220540" y="530504"/>
                </a:lnTo>
                <a:lnTo>
                  <a:pt x="0" y="5305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 r="-2129" b="-31209"/>
            </a:stretch>
          </a:blipFill>
          <a:ln>
            <a:noFill/>
          </a:ln>
        </p:spPr>
        <p:txBody>
          <a:bodyPr/>
          <a:lstStyle/>
          <a:p>
            <a:endParaRPr lang="en-US" dirty="0"/>
          </a:p>
        </p:txBody>
      </p:sp>
      <p:sp>
        <p:nvSpPr>
          <p:cNvPr id="54" name="Google Shape;302;g2920c9d299c_0_0">
            <a:extLst>
              <a:ext uri="{FF2B5EF4-FFF2-40B4-BE49-F238E27FC236}">
                <a16:creationId xmlns:a16="http://schemas.microsoft.com/office/drawing/2014/main" id="{D7CDC0CE-F358-BACF-96D7-277BF507F079}"/>
              </a:ext>
            </a:extLst>
          </p:cNvPr>
          <p:cNvSpPr/>
          <p:nvPr/>
        </p:nvSpPr>
        <p:spPr>
          <a:xfrm>
            <a:off x="7817656" y="9428821"/>
            <a:ext cx="676720" cy="794643"/>
          </a:xfrm>
          <a:custGeom>
            <a:avLst/>
            <a:gdLst/>
            <a:ahLst/>
            <a:cxnLst/>
            <a:rect l="l" t="t" r="r" b="b"/>
            <a:pathLst>
              <a:path w="469417" h="527507" extrusionOk="0">
                <a:moveTo>
                  <a:pt x="0" y="0"/>
                </a:moveTo>
                <a:lnTo>
                  <a:pt x="469417" y="0"/>
                </a:lnTo>
                <a:lnTo>
                  <a:pt x="469417" y="527507"/>
                </a:lnTo>
                <a:lnTo>
                  <a:pt x="0" y="52750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 dirty="0"/>
          </a:p>
        </p:txBody>
      </p:sp>
      <p:sp>
        <p:nvSpPr>
          <p:cNvPr id="55" name="Google Shape;303;g2920c9d299c_0_0">
            <a:extLst>
              <a:ext uri="{FF2B5EF4-FFF2-40B4-BE49-F238E27FC236}">
                <a16:creationId xmlns:a16="http://schemas.microsoft.com/office/drawing/2014/main" id="{0122D9BC-7A72-E423-68F8-823DF2329173}"/>
              </a:ext>
            </a:extLst>
          </p:cNvPr>
          <p:cNvSpPr/>
          <p:nvPr/>
        </p:nvSpPr>
        <p:spPr>
          <a:xfrm>
            <a:off x="2151228" y="9430651"/>
            <a:ext cx="935905" cy="790983"/>
          </a:xfrm>
          <a:custGeom>
            <a:avLst/>
            <a:gdLst/>
            <a:ahLst/>
            <a:cxnLst/>
            <a:rect l="l" t="t" r="r" b="b"/>
            <a:pathLst>
              <a:path w="634746" h="556051" extrusionOk="0">
                <a:moveTo>
                  <a:pt x="0" y="0"/>
                </a:moveTo>
                <a:lnTo>
                  <a:pt x="634747" y="0"/>
                </a:lnTo>
                <a:lnTo>
                  <a:pt x="634747" y="556051"/>
                </a:lnTo>
                <a:lnTo>
                  <a:pt x="0" y="55605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 dirty="0"/>
          </a:p>
        </p:txBody>
      </p:sp>
      <p:sp>
        <p:nvSpPr>
          <p:cNvPr id="56" name="Google Shape;304;g2920c9d299c_0_0">
            <a:extLst>
              <a:ext uri="{FF2B5EF4-FFF2-40B4-BE49-F238E27FC236}">
                <a16:creationId xmlns:a16="http://schemas.microsoft.com/office/drawing/2014/main" id="{85132C4D-9FE9-7F51-A00C-2133877CCD3A}"/>
              </a:ext>
            </a:extLst>
          </p:cNvPr>
          <p:cNvSpPr/>
          <p:nvPr/>
        </p:nvSpPr>
        <p:spPr>
          <a:xfrm>
            <a:off x="63889" y="9457583"/>
            <a:ext cx="642361" cy="737119"/>
          </a:xfrm>
          <a:custGeom>
            <a:avLst/>
            <a:gdLst/>
            <a:ahLst/>
            <a:cxnLst/>
            <a:rect l="l" t="t" r="r" b="b"/>
            <a:pathLst>
              <a:path w="599951" h="589152" extrusionOk="0">
                <a:moveTo>
                  <a:pt x="0" y="0"/>
                </a:moveTo>
                <a:lnTo>
                  <a:pt x="599951" y="0"/>
                </a:lnTo>
                <a:lnTo>
                  <a:pt x="599951" y="589152"/>
                </a:lnTo>
                <a:lnTo>
                  <a:pt x="0" y="58915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 dirty="0"/>
          </a:p>
        </p:txBody>
      </p:sp>
      <p:sp>
        <p:nvSpPr>
          <p:cNvPr id="57" name="Google Shape;305;g2920c9d299c_0_0">
            <a:extLst>
              <a:ext uri="{FF2B5EF4-FFF2-40B4-BE49-F238E27FC236}">
                <a16:creationId xmlns:a16="http://schemas.microsoft.com/office/drawing/2014/main" id="{659E1298-75F0-3731-6B12-9590EE8647E4}"/>
              </a:ext>
            </a:extLst>
          </p:cNvPr>
          <p:cNvSpPr/>
          <p:nvPr/>
        </p:nvSpPr>
        <p:spPr>
          <a:xfrm>
            <a:off x="15029832" y="9553220"/>
            <a:ext cx="1898668" cy="545845"/>
          </a:xfrm>
          <a:custGeom>
            <a:avLst/>
            <a:gdLst/>
            <a:ahLst/>
            <a:cxnLst/>
            <a:rect l="l" t="t" r="r" b="b"/>
            <a:pathLst>
              <a:path w="1465583" h="377130" extrusionOk="0">
                <a:moveTo>
                  <a:pt x="0" y="0"/>
                </a:moveTo>
                <a:lnTo>
                  <a:pt x="1465584" y="0"/>
                </a:lnTo>
                <a:lnTo>
                  <a:pt x="1465584" y="377130"/>
                </a:lnTo>
                <a:lnTo>
                  <a:pt x="0" y="37713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 dirty="0"/>
          </a:p>
        </p:txBody>
      </p:sp>
      <p:sp>
        <p:nvSpPr>
          <p:cNvPr id="58" name="Google Shape;306;g2920c9d299c_0_0">
            <a:extLst>
              <a:ext uri="{FF2B5EF4-FFF2-40B4-BE49-F238E27FC236}">
                <a16:creationId xmlns:a16="http://schemas.microsoft.com/office/drawing/2014/main" id="{96A6FD87-12AA-3DB5-7233-61BDD9887ECD}"/>
              </a:ext>
            </a:extLst>
          </p:cNvPr>
          <p:cNvSpPr/>
          <p:nvPr/>
        </p:nvSpPr>
        <p:spPr>
          <a:xfrm>
            <a:off x="12793015" y="9386492"/>
            <a:ext cx="910510" cy="879300"/>
          </a:xfrm>
          <a:custGeom>
            <a:avLst/>
            <a:gdLst/>
            <a:ahLst/>
            <a:cxnLst/>
            <a:rect l="l" t="t" r="r" b="b"/>
            <a:pathLst>
              <a:path w="505897" h="495357" extrusionOk="0">
                <a:moveTo>
                  <a:pt x="0" y="0"/>
                </a:moveTo>
                <a:lnTo>
                  <a:pt x="505896" y="0"/>
                </a:lnTo>
                <a:lnTo>
                  <a:pt x="505896" y="495357"/>
                </a:lnTo>
                <a:lnTo>
                  <a:pt x="0" y="49535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6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 dirty="0"/>
          </a:p>
        </p:txBody>
      </p:sp>
      <p:sp>
        <p:nvSpPr>
          <p:cNvPr id="59" name="Google Shape;307;g2920c9d299c_0_0">
            <a:extLst>
              <a:ext uri="{FF2B5EF4-FFF2-40B4-BE49-F238E27FC236}">
                <a16:creationId xmlns:a16="http://schemas.microsoft.com/office/drawing/2014/main" id="{9AB78DB4-350C-9032-78BD-1942844C18B9}"/>
              </a:ext>
            </a:extLst>
          </p:cNvPr>
          <p:cNvSpPr/>
          <p:nvPr/>
        </p:nvSpPr>
        <p:spPr>
          <a:xfrm>
            <a:off x="1607110" y="9430651"/>
            <a:ext cx="500873" cy="790982"/>
          </a:xfrm>
          <a:custGeom>
            <a:avLst/>
            <a:gdLst/>
            <a:ahLst/>
            <a:cxnLst/>
            <a:rect l="l" t="t" r="r" b="b"/>
            <a:pathLst>
              <a:path w="332924" h="569300" extrusionOk="0">
                <a:moveTo>
                  <a:pt x="0" y="0"/>
                </a:moveTo>
                <a:lnTo>
                  <a:pt x="332924" y="0"/>
                </a:lnTo>
                <a:lnTo>
                  <a:pt x="332924" y="569300"/>
                </a:lnTo>
                <a:lnTo>
                  <a:pt x="0" y="5693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7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 dirty="0"/>
          </a:p>
        </p:txBody>
      </p:sp>
      <p:sp>
        <p:nvSpPr>
          <p:cNvPr id="60" name="Google Shape;308;g2920c9d299c_0_0">
            <a:extLst>
              <a:ext uri="{FF2B5EF4-FFF2-40B4-BE49-F238E27FC236}">
                <a16:creationId xmlns:a16="http://schemas.microsoft.com/office/drawing/2014/main" id="{C0D5CBAF-C634-FAFB-1EB7-674A0864F4E3}"/>
              </a:ext>
            </a:extLst>
          </p:cNvPr>
          <p:cNvSpPr/>
          <p:nvPr/>
        </p:nvSpPr>
        <p:spPr>
          <a:xfrm>
            <a:off x="3130378" y="9428821"/>
            <a:ext cx="766240" cy="794643"/>
          </a:xfrm>
          <a:custGeom>
            <a:avLst/>
            <a:gdLst/>
            <a:ahLst/>
            <a:cxnLst/>
            <a:rect l="l" t="t" r="r" b="b"/>
            <a:pathLst>
              <a:path w="467712" h="467712" extrusionOk="0">
                <a:moveTo>
                  <a:pt x="0" y="0"/>
                </a:moveTo>
                <a:lnTo>
                  <a:pt x="467712" y="0"/>
                </a:lnTo>
                <a:lnTo>
                  <a:pt x="467712" y="467712"/>
                </a:lnTo>
                <a:lnTo>
                  <a:pt x="0" y="4677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8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 dirty="0"/>
          </a:p>
        </p:txBody>
      </p:sp>
      <p:sp>
        <p:nvSpPr>
          <p:cNvPr id="61" name="Google Shape;309;g2920c9d299c_0_0">
            <a:extLst>
              <a:ext uri="{FF2B5EF4-FFF2-40B4-BE49-F238E27FC236}">
                <a16:creationId xmlns:a16="http://schemas.microsoft.com/office/drawing/2014/main" id="{C16BDAF0-49AA-9783-E186-47ED5702AA87}"/>
              </a:ext>
            </a:extLst>
          </p:cNvPr>
          <p:cNvSpPr/>
          <p:nvPr/>
        </p:nvSpPr>
        <p:spPr>
          <a:xfrm>
            <a:off x="8537621" y="9520742"/>
            <a:ext cx="2234771" cy="610801"/>
          </a:xfrm>
          <a:custGeom>
            <a:avLst/>
            <a:gdLst/>
            <a:ahLst/>
            <a:cxnLst/>
            <a:rect l="l" t="t" r="r" b="b"/>
            <a:pathLst>
              <a:path w="869820" h="247510" extrusionOk="0">
                <a:moveTo>
                  <a:pt x="0" y="0"/>
                </a:moveTo>
                <a:lnTo>
                  <a:pt x="869819" y="0"/>
                </a:lnTo>
                <a:lnTo>
                  <a:pt x="869819" y="247509"/>
                </a:lnTo>
                <a:lnTo>
                  <a:pt x="0" y="24750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9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 dirty="0"/>
          </a:p>
        </p:txBody>
      </p:sp>
      <p:sp>
        <p:nvSpPr>
          <p:cNvPr id="62" name="Google Shape;316;gf3e56ac3a8_0_27">
            <a:extLst>
              <a:ext uri="{FF2B5EF4-FFF2-40B4-BE49-F238E27FC236}">
                <a16:creationId xmlns:a16="http://schemas.microsoft.com/office/drawing/2014/main" id="{2D0A1EA0-ABA9-B3C7-8D18-83025F8973E4}"/>
              </a:ext>
            </a:extLst>
          </p:cNvPr>
          <p:cNvSpPr txBox="1"/>
          <p:nvPr/>
        </p:nvSpPr>
        <p:spPr>
          <a:xfrm>
            <a:off x="0" y="3591044"/>
            <a:ext cx="18287999" cy="2403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>
              <a:lnSpc>
                <a:spcPct val="90000"/>
              </a:lnSpc>
              <a:buClr>
                <a:schemeClr val="dk1"/>
              </a:buClr>
              <a:buSzPts val="1100"/>
            </a:pPr>
            <a:r>
              <a:rPr lang="es-MX" sz="8000" b="1" dirty="0">
                <a:solidFill>
                  <a:srgbClr val="7030A0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  <a:t>Algoritmos</a:t>
            </a:r>
            <a:br>
              <a:rPr lang="es-MX" sz="8000" b="1" dirty="0">
                <a:solidFill>
                  <a:srgbClr val="7030A0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</a:br>
            <a:r>
              <a:rPr lang="es-MX" sz="8000" b="1" dirty="0">
                <a:solidFill>
                  <a:srgbClr val="7030A0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  <a:t>Cuánticos</a:t>
            </a:r>
          </a:p>
          <a:p>
            <a:pPr algn="ctr">
              <a:lnSpc>
                <a:spcPct val="90000"/>
              </a:lnSpc>
              <a:buClr>
                <a:srgbClr val="000000"/>
              </a:buClr>
              <a:buSzPts val="2800"/>
            </a:pPr>
            <a:endParaRPr sz="8000" dirty="0">
              <a:solidFill>
                <a:srgbClr val="121619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  <p:sp>
        <p:nvSpPr>
          <p:cNvPr id="63" name="Google Shape;316;gf3e56ac3a8_0_27">
            <a:extLst>
              <a:ext uri="{FF2B5EF4-FFF2-40B4-BE49-F238E27FC236}">
                <a16:creationId xmlns:a16="http://schemas.microsoft.com/office/drawing/2014/main" id="{A92F7952-E94C-FBB7-3F01-FC15BFCD4952}"/>
              </a:ext>
            </a:extLst>
          </p:cNvPr>
          <p:cNvSpPr txBox="1"/>
          <p:nvPr/>
        </p:nvSpPr>
        <p:spPr>
          <a:xfrm>
            <a:off x="0" y="6744517"/>
            <a:ext cx="18288000" cy="8128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>
              <a:lnSpc>
                <a:spcPct val="90000"/>
              </a:lnSpc>
              <a:buClr>
                <a:schemeClr val="dk1"/>
              </a:buClr>
              <a:buSzPts val="1100"/>
            </a:pPr>
            <a:r>
              <a:rPr lang="en-US" sz="5600" noProof="1">
                <a:solidFill>
                  <a:srgbClr val="121619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  <a:t>Claudia Zendejas-Morales</a:t>
            </a:r>
          </a:p>
          <a:p>
            <a:pPr algn="ctr">
              <a:lnSpc>
                <a:spcPct val="90000"/>
              </a:lnSpc>
              <a:buClr>
                <a:srgbClr val="000000"/>
              </a:buClr>
              <a:buSzPts val="2800"/>
            </a:pPr>
            <a:endParaRPr sz="5600" dirty="0">
              <a:solidFill>
                <a:srgbClr val="121619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3696760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" name="Google Shape;314;gf3e56ac3a8_0_27" descr="A picture containing sink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44000" y="-36719"/>
            <a:ext cx="9179284" cy="6125042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gf3e56ac3a8_0_27"/>
          <p:cNvSpPr txBox="1"/>
          <p:nvPr/>
        </p:nvSpPr>
        <p:spPr>
          <a:xfrm>
            <a:off x="420480" y="402480"/>
            <a:ext cx="8283600" cy="7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000000"/>
              </a:buClr>
              <a:buSzPts val="1350"/>
            </a:pPr>
            <a:endParaRPr sz="2700">
              <a:solidFill>
                <a:srgbClr val="F2F3F8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7CF781-A10F-CDC1-AB85-A977073EFAD1}"/>
              </a:ext>
            </a:extLst>
          </p:cNvPr>
          <p:cNvSpPr txBox="1"/>
          <p:nvPr/>
        </p:nvSpPr>
        <p:spPr>
          <a:xfrm>
            <a:off x="9117891" y="9761930"/>
            <a:ext cx="91585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dirty="0">
                <a:latin typeface="IBM Plex Sans" panose="020B0503050203000203" pitchFamily="34" charset="0"/>
              </a:rPr>
              <a:t>Imagen </a:t>
            </a:r>
            <a:r>
              <a:rPr lang="en-US" dirty="0" err="1">
                <a:latin typeface="IBM Plex Sans" panose="020B0503050203000203" pitchFamily="34" charset="0"/>
              </a:rPr>
              <a:t>obtenida</a:t>
            </a:r>
            <a:r>
              <a:rPr lang="en-US" dirty="0">
                <a:latin typeface="IBM Plex Sans" panose="020B0503050203000203" pitchFamily="34" charset="0"/>
              </a:rPr>
              <a:t> de </a:t>
            </a:r>
            <a:r>
              <a:rPr lang="en-US" dirty="0">
                <a:latin typeface="IBM Plex Sans" panose="020B0503050203000203" pitchFamily="34" charset="0"/>
                <a:hlinkClick r:id="rId4"/>
              </a:rPr>
              <a:t>Fact Based Insight</a:t>
            </a:r>
            <a:endParaRPr lang="en-US" dirty="0">
              <a:latin typeface="IBM Plex Sans" panose="020B050305020300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DF9379-F7AC-B9B1-78A6-90755A5163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158" y="903590"/>
            <a:ext cx="17007683" cy="8479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355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" name="Google Shape;314;gf3e56ac3a8_0_27" descr="A picture containing sink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44000" y="-36719"/>
            <a:ext cx="9179284" cy="6125042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gf3e56ac3a8_0_27"/>
          <p:cNvSpPr txBox="1"/>
          <p:nvPr/>
        </p:nvSpPr>
        <p:spPr>
          <a:xfrm>
            <a:off x="420480" y="402480"/>
            <a:ext cx="8283600" cy="7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000000"/>
              </a:buClr>
              <a:buSzPts val="1350"/>
            </a:pPr>
            <a:endParaRPr sz="2700">
              <a:solidFill>
                <a:srgbClr val="F2F3F8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16" name="Google Shape;316;gf3e56ac3a8_0_27"/>
          <p:cNvSpPr txBox="1"/>
          <p:nvPr/>
        </p:nvSpPr>
        <p:spPr>
          <a:xfrm>
            <a:off x="420480" y="402480"/>
            <a:ext cx="12874200" cy="16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90000"/>
              </a:lnSpc>
              <a:buClr>
                <a:schemeClr val="dk1"/>
              </a:buClr>
              <a:buSzPts val="1100"/>
            </a:pPr>
            <a:r>
              <a:rPr lang="en-US" sz="5600" dirty="0" err="1">
                <a:solidFill>
                  <a:srgbClr val="121619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  <a:t>Ejemplos</a:t>
            </a:r>
            <a:r>
              <a:rPr lang="en-US" sz="5600" dirty="0">
                <a:solidFill>
                  <a:srgbClr val="121619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  <a:t> de </a:t>
            </a:r>
            <a:r>
              <a:rPr lang="en-US" sz="5600" dirty="0" err="1">
                <a:solidFill>
                  <a:srgbClr val="121619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  <a:t>algoritmos</a:t>
            </a:r>
            <a:r>
              <a:rPr lang="en-US" sz="5600" dirty="0">
                <a:solidFill>
                  <a:srgbClr val="121619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  <a:t> </a:t>
            </a:r>
            <a:r>
              <a:rPr lang="en-US" sz="5600" dirty="0" err="1">
                <a:solidFill>
                  <a:srgbClr val="121619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  <a:t>cuánticos</a:t>
            </a:r>
            <a:endParaRPr sz="5600" dirty="0">
              <a:solidFill>
                <a:srgbClr val="121619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  <a:p>
            <a:pPr>
              <a:lnSpc>
                <a:spcPct val="90000"/>
              </a:lnSpc>
              <a:buClr>
                <a:srgbClr val="000000"/>
              </a:buClr>
              <a:buSzPts val="2800"/>
            </a:pPr>
            <a:endParaRPr sz="5600" dirty="0">
              <a:solidFill>
                <a:srgbClr val="121619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D71A0C-74FF-6F8D-CC13-3E5C2408C466}"/>
              </a:ext>
            </a:extLst>
          </p:cNvPr>
          <p:cNvSpPr txBox="1"/>
          <p:nvPr/>
        </p:nvSpPr>
        <p:spPr>
          <a:xfrm>
            <a:off x="716213" y="1735308"/>
            <a:ext cx="16782143" cy="79714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s-ES" sz="4000" b="0" i="0" dirty="0">
                <a:effectLst/>
                <a:latin typeface="IBM Plex Sans" panose="020B0503050203000203" pitchFamily="34" charset="0"/>
              </a:rPr>
              <a:t>Algoritmos basados en la </a:t>
            </a:r>
            <a:r>
              <a:rPr lang="es-ES" sz="4000" b="0" i="0" u="none" strike="noStrike" dirty="0">
                <a:effectLst/>
                <a:latin typeface="IBM Plex Sans" panose="020B0503050203000203" pitchFamily="34" charset="0"/>
                <a:hlinkClick r:id="rId4"/>
              </a:rPr>
              <a:t>Transformada Cuántica de Fourier</a:t>
            </a:r>
            <a:endParaRPr lang="es-ES" sz="4000" b="0" i="0" dirty="0">
              <a:effectLst/>
              <a:latin typeface="IBM Plex Sans" panose="020B0503050203000203" pitchFamily="34" charset="0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ES" sz="3200" b="0" i="0" dirty="0">
                <a:effectLst/>
                <a:latin typeface="IBM Plex Sans" panose="020B0503050203000203" pitchFamily="34" charset="0"/>
              </a:rPr>
              <a:t>Algoritmo </a:t>
            </a:r>
            <a:r>
              <a:rPr lang="es-ES" sz="3200" b="0" i="0" u="none" strike="noStrike" dirty="0" err="1">
                <a:effectLst/>
                <a:latin typeface="IBM Plex Sans" panose="020B0503050203000203" pitchFamily="34" charset="0"/>
                <a:hlinkClick r:id="rId5"/>
              </a:rPr>
              <a:t>Deutsch</a:t>
            </a:r>
            <a:r>
              <a:rPr lang="es-ES" sz="3200" b="0" i="0" u="none" strike="noStrike" dirty="0">
                <a:effectLst/>
                <a:latin typeface="IBM Plex Sans" panose="020B0503050203000203" pitchFamily="34" charset="0"/>
                <a:hlinkClick r:id="rId5"/>
              </a:rPr>
              <a:t>–</a:t>
            </a:r>
            <a:r>
              <a:rPr lang="es-ES" sz="3200" b="0" i="0" u="none" strike="noStrike" dirty="0" err="1">
                <a:effectLst/>
                <a:latin typeface="IBM Plex Sans" panose="020B0503050203000203" pitchFamily="34" charset="0"/>
                <a:hlinkClick r:id="rId5"/>
              </a:rPr>
              <a:t>Jozsa</a:t>
            </a:r>
            <a:endParaRPr lang="es-ES" sz="3200" b="0" i="0" dirty="0">
              <a:effectLst/>
              <a:latin typeface="IBM Plex Sans" panose="020B0503050203000203" pitchFamily="34" charset="0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ES" sz="3200" b="0" i="0" dirty="0" err="1">
                <a:effectLst/>
                <a:latin typeface="IBM Plex Sans" panose="020B0503050203000203" pitchFamily="34" charset="0"/>
              </a:rPr>
              <a:t>Algorimto</a:t>
            </a:r>
            <a:r>
              <a:rPr lang="es-ES" sz="3200" b="0" i="0" dirty="0">
                <a:effectLst/>
                <a:latin typeface="IBM Plex Sans" panose="020B0503050203000203" pitchFamily="34" charset="0"/>
              </a:rPr>
              <a:t> </a:t>
            </a:r>
            <a:r>
              <a:rPr lang="es-ES" sz="3200" b="0" i="0" u="none" strike="noStrike" dirty="0">
                <a:effectLst/>
                <a:latin typeface="IBM Plex Sans" panose="020B0503050203000203" pitchFamily="34" charset="0"/>
                <a:hlinkClick r:id="rId6"/>
              </a:rPr>
              <a:t>Bernstein–</a:t>
            </a:r>
            <a:r>
              <a:rPr lang="es-ES" sz="3200" b="0" i="0" u="none" strike="noStrike" dirty="0" err="1">
                <a:effectLst/>
                <a:latin typeface="IBM Plex Sans" panose="020B0503050203000203" pitchFamily="34" charset="0"/>
                <a:hlinkClick r:id="rId6"/>
              </a:rPr>
              <a:t>Vazirani</a:t>
            </a:r>
            <a:endParaRPr lang="es-ES" sz="3200" b="0" i="0" dirty="0">
              <a:effectLst/>
              <a:latin typeface="IBM Plex Sans" panose="020B0503050203000203" pitchFamily="34" charset="0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ES" sz="3200" b="0" i="0" dirty="0">
                <a:effectLst/>
                <a:latin typeface="IBM Plex Sans" panose="020B0503050203000203" pitchFamily="34" charset="0"/>
              </a:rPr>
              <a:t>Algoritmo de </a:t>
            </a:r>
            <a:r>
              <a:rPr lang="es-ES" sz="3200" b="0" i="0" u="none" strike="noStrike" dirty="0" err="1">
                <a:effectLst/>
                <a:latin typeface="IBM Plex Sans" panose="020B0503050203000203" pitchFamily="34" charset="0"/>
                <a:hlinkClick r:id="rId7"/>
              </a:rPr>
              <a:t>Simon</a:t>
            </a:r>
            <a:endParaRPr lang="es-ES" sz="3200" b="0" i="0" dirty="0">
              <a:effectLst/>
              <a:latin typeface="IBM Plex Sans" panose="020B0503050203000203" pitchFamily="34" charset="0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ES" sz="3200" b="0" i="0" dirty="0">
                <a:effectLst/>
                <a:latin typeface="IBM Plex Sans" panose="020B0503050203000203" pitchFamily="34" charset="0"/>
              </a:rPr>
              <a:t>Algoritmo de </a:t>
            </a:r>
            <a:r>
              <a:rPr lang="es-ES" sz="3200" b="0" i="0" u="none" strike="noStrike" dirty="0">
                <a:effectLst/>
                <a:latin typeface="IBM Plex Sans" panose="020B0503050203000203" pitchFamily="34" charset="0"/>
                <a:hlinkClick r:id="rId8"/>
              </a:rPr>
              <a:t>Estimación de Fase Cuántica</a:t>
            </a:r>
            <a:endParaRPr lang="es-ES" sz="3200" b="0" i="0" dirty="0">
              <a:effectLst/>
              <a:latin typeface="IBM Plex Sans" panose="020B0503050203000203" pitchFamily="34" charset="0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ES" sz="3200" b="0" i="0" dirty="0">
                <a:effectLst/>
                <a:latin typeface="IBM Plex Sans" panose="020B0503050203000203" pitchFamily="34" charset="0"/>
              </a:rPr>
              <a:t>Algoritmo de </a:t>
            </a:r>
            <a:r>
              <a:rPr lang="es-ES" sz="3200" b="0" i="0" u="none" strike="noStrike" dirty="0">
                <a:effectLst/>
                <a:latin typeface="IBM Plex Sans" panose="020B0503050203000203" pitchFamily="34" charset="0"/>
                <a:hlinkClick r:id="rId9"/>
              </a:rPr>
              <a:t>Shor</a:t>
            </a:r>
            <a:endParaRPr lang="es-ES" sz="3200" b="0" i="0" dirty="0">
              <a:effectLst/>
              <a:latin typeface="IBM Plex Sans" panose="020B0503050203000203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s-ES" sz="4000" b="0" i="0" dirty="0">
                <a:effectLst/>
                <a:latin typeface="IBM Plex Sans" panose="020B0503050203000203" pitchFamily="34" charset="0"/>
              </a:rPr>
              <a:t>Algoritmos basados en </a:t>
            </a:r>
            <a:r>
              <a:rPr lang="es-ES" sz="4000" b="0" i="0" u="none" strike="noStrike" dirty="0">
                <a:effectLst/>
                <a:latin typeface="IBM Plex Sans" panose="020B0503050203000203" pitchFamily="34" charset="0"/>
                <a:hlinkClick r:id="rId10"/>
              </a:rPr>
              <a:t>Amplificación de Amplitud</a:t>
            </a:r>
            <a:endParaRPr lang="es-ES" sz="4000" b="0" i="0" dirty="0">
              <a:effectLst/>
              <a:latin typeface="IBM Plex Sans" panose="020B0503050203000203" pitchFamily="34" charset="0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ES" sz="3200" b="0" i="0" dirty="0">
                <a:effectLst/>
                <a:latin typeface="IBM Plex Sans" panose="020B0503050203000203" pitchFamily="34" charset="0"/>
              </a:rPr>
              <a:t>Algoritmo de </a:t>
            </a:r>
            <a:r>
              <a:rPr lang="es-ES" sz="3200" b="0" i="0" u="none" strike="noStrike" dirty="0">
                <a:effectLst/>
                <a:latin typeface="IBM Plex Sans" panose="020B0503050203000203" pitchFamily="34" charset="0"/>
                <a:hlinkClick r:id="rId11"/>
              </a:rPr>
              <a:t>Grover</a:t>
            </a:r>
            <a:endParaRPr lang="es-ES" sz="3200" b="0" i="0" dirty="0">
              <a:effectLst/>
              <a:latin typeface="IBM Plex Sans" panose="020B0503050203000203" pitchFamily="34" charset="0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ES" sz="3200" b="0" i="0" dirty="0">
                <a:effectLst/>
                <a:latin typeface="IBM Plex Sans" panose="020B0503050203000203" pitchFamily="34" charset="0"/>
              </a:rPr>
              <a:t>Algoritmo de </a:t>
            </a:r>
            <a:r>
              <a:rPr lang="es-ES" sz="3200" b="0" i="0" u="none" strike="noStrike" dirty="0">
                <a:effectLst/>
                <a:latin typeface="IBM Plex Sans" panose="020B0503050203000203" pitchFamily="34" charset="0"/>
                <a:hlinkClick r:id="rId12"/>
              </a:rPr>
              <a:t>Conteo Cuántico</a:t>
            </a:r>
            <a:endParaRPr lang="es-ES" sz="3200" b="0" i="0" dirty="0">
              <a:effectLst/>
              <a:latin typeface="IBM Plex Sans" panose="020B0503050203000203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s-ES" sz="4000" b="0" i="0" dirty="0">
                <a:effectLst/>
                <a:latin typeface="IBM Plex Sans" panose="020B0503050203000203" pitchFamily="34" charset="0"/>
              </a:rPr>
              <a:t>Algoritmos basados en </a:t>
            </a:r>
            <a:r>
              <a:rPr lang="es-ES" sz="4000" b="0" i="0" u="none" strike="noStrike" dirty="0">
                <a:effectLst/>
                <a:latin typeface="IBM Plex Sans" panose="020B0503050203000203" pitchFamily="34" charset="0"/>
                <a:hlinkClick r:id="rId13"/>
              </a:rPr>
              <a:t>Caminatas Cuánticas</a:t>
            </a:r>
            <a:endParaRPr lang="es-ES" sz="4000" b="0" i="0" dirty="0">
              <a:effectLst/>
              <a:latin typeface="IBM Plex Sans" panose="020B0503050203000203" pitchFamily="34" charset="0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ES" sz="3200" b="0" i="0" dirty="0">
                <a:effectLst/>
                <a:latin typeface="IBM Plex Sans" panose="020B0503050203000203" pitchFamily="34" charset="0"/>
              </a:rPr>
              <a:t>Algoritmo de </a:t>
            </a:r>
            <a:r>
              <a:rPr lang="es-ES" sz="3200" b="0" i="0" u="none" strike="noStrike" dirty="0">
                <a:effectLst/>
                <a:latin typeface="IBM Plex Sans" panose="020B0503050203000203" pitchFamily="34" charset="0"/>
                <a:hlinkClick r:id="rId14"/>
              </a:rPr>
              <a:t>Distinción de Elementos</a:t>
            </a:r>
            <a:endParaRPr lang="es-ES" sz="3200" b="0" i="0" dirty="0">
              <a:effectLst/>
              <a:latin typeface="IBM Plex Sans" panose="020B0503050203000203" pitchFamily="34" charset="0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ES" sz="3200" b="0" i="0" dirty="0">
                <a:effectLst/>
                <a:latin typeface="IBM Plex Sans" panose="020B0503050203000203" pitchFamily="34" charset="0"/>
              </a:rPr>
              <a:t>Problema de </a:t>
            </a:r>
            <a:r>
              <a:rPr lang="es-ES" sz="3200" b="0" i="0" u="none" strike="noStrike" dirty="0">
                <a:effectLst/>
                <a:latin typeface="IBM Plex Sans" panose="020B0503050203000203" pitchFamily="34" charset="0"/>
                <a:hlinkClick r:id="rId15"/>
              </a:rPr>
              <a:t>Búsqueda de Triángulos</a:t>
            </a:r>
            <a:endParaRPr lang="es-ES" sz="3200" b="0" i="0" dirty="0">
              <a:effectLst/>
              <a:latin typeface="IBM Plex Sans" panose="020B0503050203000203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s-ES" sz="4000" b="0" i="0" dirty="0">
                <a:effectLst/>
                <a:latin typeface="IBM Plex Sans" panose="020B0503050203000203" pitchFamily="34" charset="0"/>
              </a:rPr>
              <a:t>Algoritmos [Híbridos Cuánticos/Clásicos]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ES" sz="3200" b="0" i="0" dirty="0">
                <a:effectLst/>
                <a:latin typeface="IBM Plex Sans" panose="020B0503050203000203" pitchFamily="34" charset="0"/>
              </a:rPr>
              <a:t>Algoritmo </a:t>
            </a:r>
            <a:r>
              <a:rPr lang="es-ES" sz="3200" b="0" i="0" u="none" strike="noStrike" dirty="0">
                <a:effectLst/>
                <a:latin typeface="IBM Plex Sans" panose="020B0503050203000203" pitchFamily="34" charset="0"/>
                <a:hlinkClick r:id="rId16"/>
              </a:rPr>
              <a:t>Cuántico de Optimización Aproximada</a:t>
            </a:r>
            <a:r>
              <a:rPr lang="es-ES" sz="3200" b="0" i="0" dirty="0">
                <a:effectLst/>
                <a:latin typeface="IBM Plex Sans" panose="020B0503050203000203" pitchFamily="34" charset="0"/>
              </a:rPr>
              <a:t> (QAOA)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ES" sz="3200" b="0" i="0" dirty="0">
                <a:effectLst/>
                <a:latin typeface="IBM Plex Sans" panose="020B0503050203000203" pitchFamily="34" charset="0"/>
              </a:rPr>
              <a:t>Algoritmo </a:t>
            </a:r>
            <a:r>
              <a:rPr lang="es-ES" sz="3200" b="0" i="0" u="none" strike="noStrike" dirty="0">
                <a:effectLst/>
                <a:latin typeface="IBM Plex Sans" panose="020B0503050203000203" pitchFamily="34" charset="0"/>
                <a:hlinkClick r:id="rId17"/>
              </a:rPr>
              <a:t>Solucionador Propio Variacional Cuántico</a:t>
            </a:r>
            <a:r>
              <a:rPr lang="es-ES" sz="3200" b="0" i="0" dirty="0">
                <a:effectLst/>
                <a:latin typeface="IBM Plex Sans" panose="020B0503050203000203" pitchFamily="34" charset="0"/>
              </a:rPr>
              <a:t> (VQE)</a:t>
            </a:r>
          </a:p>
        </p:txBody>
      </p:sp>
    </p:spTree>
    <p:extLst>
      <p:ext uri="{BB962C8B-B14F-4D97-AF65-F5344CB8AC3E}">
        <p14:creationId xmlns:p14="http://schemas.microsoft.com/office/powerpoint/2010/main" val="34187023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" name="Google Shape;314;gf3e56ac3a8_0_27" descr="A picture containing sink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44000" y="-36719"/>
            <a:ext cx="9179284" cy="6125042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gf3e56ac3a8_0_27"/>
          <p:cNvSpPr txBox="1"/>
          <p:nvPr/>
        </p:nvSpPr>
        <p:spPr>
          <a:xfrm>
            <a:off x="420480" y="402480"/>
            <a:ext cx="8283600" cy="7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000000"/>
              </a:buClr>
              <a:buSzPts val="1350"/>
            </a:pPr>
            <a:endParaRPr sz="2700">
              <a:solidFill>
                <a:srgbClr val="F2F3F8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16" name="Google Shape;316;gf3e56ac3a8_0_27"/>
          <p:cNvSpPr txBox="1"/>
          <p:nvPr/>
        </p:nvSpPr>
        <p:spPr>
          <a:xfrm>
            <a:off x="420480" y="402480"/>
            <a:ext cx="12874200" cy="16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90000"/>
              </a:lnSpc>
              <a:buClr>
                <a:schemeClr val="dk1"/>
              </a:buClr>
              <a:buSzPts val="1100"/>
            </a:pPr>
            <a:r>
              <a:rPr lang="en-US" sz="5600">
                <a:solidFill>
                  <a:srgbClr val="121619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  <a:t>Sumador completo cuántico</a:t>
            </a:r>
            <a:endParaRPr sz="5600" dirty="0">
              <a:solidFill>
                <a:srgbClr val="121619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A93EC5-E3D5-CAFE-C77E-133811DFB01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319"/>
          <a:stretch/>
        </p:blipFill>
        <p:spPr>
          <a:xfrm>
            <a:off x="1193428" y="3483429"/>
            <a:ext cx="5334744" cy="32327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6A1E206-C0C3-E635-8CF2-F8C9C7CA4A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2586" y="7119772"/>
            <a:ext cx="4496427" cy="10478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2BB6B51-EA95-33D3-B81C-2FA4CB7416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04080" y="3372459"/>
            <a:ext cx="8726118" cy="4267796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3AAC377E-3D91-EFD2-0F50-8E81609D8A66}"/>
              </a:ext>
            </a:extLst>
          </p:cNvPr>
          <p:cNvSpPr/>
          <p:nvPr/>
        </p:nvSpPr>
        <p:spPr>
          <a:xfrm>
            <a:off x="6832972" y="4869543"/>
            <a:ext cx="2090057" cy="711200"/>
          </a:xfrm>
          <a:prstGeom prst="rightArrow">
            <a:avLst/>
          </a:prstGeom>
          <a:solidFill>
            <a:srgbClr val="6928C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6646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" name="Google Shape;314;gf3e56ac3a8_0_27" descr="A picture containing sink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44000" y="-36719"/>
            <a:ext cx="9179284" cy="6125042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gf3e56ac3a8_0_27"/>
          <p:cNvSpPr txBox="1"/>
          <p:nvPr/>
        </p:nvSpPr>
        <p:spPr>
          <a:xfrm>
            <a:off x="420480" y="402480"/>
            <a:ext cx="8283600" cy="7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000000"/>
              </a:buClr>
              <a:buSzPts val="1350"/>
            </a:pPr>
            <a:endParaRPr sz="2700">
              <a:solidFill>
                <a:srgbClr val="F2F3F8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16" name="Google Shape;316;gf3e56ac3a8_0_27"/>
          <p:cNvSpPr txBox="1"/>
          <p:nvPr/>
        </p:nvSpPr>
        <p:spPr>
          <a:xfrm>
            <a:off x="420480" y="402480"/>
            <a:ext cx="12874200" cy="16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90000"/>
              </a:lnSpc>
              <a:buClr>
                <a:schemeClr val="dk1"/>
              </a:buClr>
              <a:buSzPts val="1100"/>
            </a:pPr>
            <a:r>
              <a:rPr lang="en-US" sz="5600">
                <a:solidFill>
                  <a:srgbClr val="121619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  <a:t>Sumador completo cuántico</a:t>
            </a:r>
            <a:endParaRPr sz="5600" dirty="0">
              <a:solidFill>
                <a:srgbClr val="121619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B3F384-6736-24B0-C952-77B6A55EAD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04080" y="1655223"/>
            <a:ext cx="9045011" cy="82188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397ECE8-7358-40DF-7FD1-9A268F4870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644" y="1764337"/>
            <a:ext cx="8055436" cy="3939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4557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" name="Google Shape;314;gf3e56ac3a8_0_27" descr="A picture containing sink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44000" y="-36719"/>
            <a:ext cx="9179284" cy="6125042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gf3e56ac3a8_0_27"/>
          <p:cNvSpPr txBox="1"/>
          <p:nvPr/>
        </p:nvSpPr>
        <p:spPr>
          <a:xfrm>
            <a:off x="420480" y="402480"/>
            <a:ext cx="8283600" cy="7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000000"/>
              </a:buClr>
              <a:buSzPts val="1350"/>
            </a:pPr>
            <a:endParaRPr sz="2700">
              <a:solidFill>
                <a:srgbClr val="F2F3F8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16" name="Google Shape;316;gf3e56ac3a8_0_27"/>
          <p:cNvSpPr txBox="1"/>
          <p:nvPr/>
        </p:nvSpPr>
        <p:spPr>
          <a:xfrm>
            <a:off x="420480" y="402480"/>
            <a:ext cx="12874200" cy="16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90000"/>
              </a:lnSpc>
              <a:buClr>
                <a:schemeClr val="dk1"/>
              </a:buClr>
              <a:buSzPts val="1100"/>
            </a:pPr>
            <a:r>
              <a:rPr lang="en-US" sz="5600" dirty="0">
                <a:solidFill>
                  <a:srgbClr val="121619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  <a:t>(</a:t>
            </a:r>
            <a:r>
              <a:rPr lang="en-US" sz="5600" dirty="0" err="1">
                <a:solidFill>
                  <a:srgbClr val="121619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  <a:t>Circuito</a:t>
            </a:r>
            <a:r>
              <a:rPr lang="en-US" sz="5600" dirty="0">
                <a:solidFill>
                  <a:srgbClr val="121619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  <a:t> </a:t>
            </a:r>
            <a:r>
              <a:rPr lang="en-US" sz="5600" dirty="0" err="1">
                <a:solidFill>
                  <a:srgbClr val="121619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  <a:t>cuántico</a:t>
            </a:r>
            <a:r>
              <a:rPr lang="en-US" sz="5600" dirty="0">
                <a:solidFill>
                  <a:srgbClr val="121619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  <a:t>)</a:t>
            </a:r>
            <a:endParaRPr sz="5600" dirty="0">
              <a:solidFill>
                <a:srgbClr val="121619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  <a:p>
            <a:pPr>
              <a:lnSpc>
                <a:spcPct val="90000"/>
              </a:lnSpc>
              <a:buClr>
                <a:srgbClr val="000000"/>
              </a:buClr>
              <a:buSzPts val="2800"/>
            </a:pPr>
            <a:endParaRPr sz="5600" dirty="0">
              <a:solidFill>
                <a:srgbClr val="121619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B1F751-C326-CA70-A614-98BA853E29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3227" y="2841457"/>
            <a:ext cx="13041545" cy="5649113"/>
          </a:xfrm>
          <a:prstGeom prst="rect">
            <a:avLst/>
          </a:prstGeom>
        </p:spPr>
      </p:pic>
      <p:sp>
        <p:nvSpPr>
          <p:cNvPr id="4" name="Google Shape;316;gf3e56ac3a8_0_27">
            <a:extLst>
              <a:ext uri="{FF2B5EF4-FFF2-40B4-BE49-F238E27FC236}">
                <a16:creationId xmlns:a16="http://schemas.microsoft.com/office/drawing/2014/main" id="{2A08BA78-166D-8173-4482-EB188A4CC006}"/>
              </a:ext>
            </a:extLst>
          </p:cNvPr>
          <p:cNvSpPr txBox="1"/>
          <p:nvPr/>
        </p:nvSpPr>
        <p:spPr>
          <a:xfrm>
            <a:off x="588829" y="2450279"/>
            <a:ext cx="2658512" cy="8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>
              <a:lnSpc>
                <a:spcPct val="90000"/>
              </a:lnSpc>
              <a:buClr>
                <a:schemeClr val="dk1"/>
              </a:buClr>
              <a:buSzPts val="1100"/>
            </a:pPr>
            <a:r>
              <a:rPr lang="en-US" sz="3000" noProof="1">
                <a:solidFill>
                  <a:srgbClr val="121619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  <a:t>qubits</a:t>
            </a:r>
          </a:p>
          <a:p>
            <a:pPr algn="ctr">
              <a:lnSpc>
                <a:spcPct val="90000"/>
              </a:lnSpc>
              <a:buClr>
                <a:srgbClr val="000000"/>
              </a:buClr>
              <a:buSzPts val="2800"/>
            </a:pPr>
            <a:endParaRPr sz="3000" dirty="0">
              <a:solidFill>
                <a:srgbClr val="121619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  <p:sp>
        <p:nvSpPr>
          <p:cNvPr id="5" name="Google Shape;316;gf3e56ac3a8_0_27">
            <a:extLst>
              <a:ext uri="{FF2B5EF4-FFF2-40B4-BE49-F238E27FC236}">
                <a16:creationId xmlns:a16="http://schemas.microsoft.com/office/drawing/2014/main" id="{07BA4A76-CA41-8EC5-E740-FE4CEF9F14E7}"/>
              </a:ext>
            </a:extLst>
          </p:cNvPr>
          <p:cNvSpPr txBox="1"/>
          <p:nvPr/>
        </p:nvSpPr>
        <p:spPr>
          <a:xfrm>
            <a:off x="14082463" y="8577977"/>
            <a:ext cx="4288222" cy="8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>
              <a:lnSpc>
                <a:spcPct val="90000"/>
              </a:lnSpc>
              <a:buClr>
                <a:schemeClr val="dk1"/>
              </a:buClr>
              <a:buSzPts val="1100"/>
            </a:pPr>
            <a:r>
              <a:rPr lang="en-US" sz="3000" noProof="1">
                <a:solidFill>
                  <a:srgbClr val="121619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  <a:t>mediciones</a:t>
            </a:r>
          </a:p>
          <a:p>
            <a:pPr algn="ctr">
              <a:lnSpc>
                <a:spcPct val="90000"/>
              </a:lnSpc>
              <a:buClr>
                <a:srgbClr val="000000"/>
              </a:buClr>
              <a:buSzPts val="2800"/>
            </a:pPr>
            <a:endParaRPr sz="3000" dirty="0">
              <a:solidFill>
                <a:srgbClr val="121619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  <p:sp>
        <p:nvSpPr>
          <p:cNvPr id="6" name="Google Shape;316;gf3e56ac3a8_0_27">
            <a:extLst>
              <a:ext uri="{FF2B5EF4-FFF2-40B4-BE49-F238E27FC236}">
                <a16:creationId xmlns:a16="http://schemas.microsoft.com/office/drawing/2014/main" id="{BC9244A7-2014-7F70-5475-9160119978F3}"/>
              </a:ext>
            </a:extLst>
          </p:cNvPr>
          <p:cNvSpPr txBox="1"/>
          <p:nvPr/>
        </p:nvSpPr>
        <p:spPr>
          <a:xfrm>
            <a:off x="-226026" y="8846720"/>
            <a:ext cx="4288222" cy="8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>
              <a:lnSpc>
                <a:spcPct val="90000"/>
              </a:lnSpc>
              <a:buClr>
                <a:schemeClr val="dk1"/>
              </a:buClr>
              <a:buSzPts val="1100"/>
            </a:pPr>
            <a:r>
              <a:rPr lang="en-US" sz="3000" noProof="1">
                <a:solidFill>
                  <a:srgbClr val="121619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  <a:t>bits clásicos</a:t>
            </a:r>
          </a:p>
          <a:p>
            <a:pPr algn="ctr">
              <a:lnSpc>
                <a:spcPct val="90000"/>
              </a:lnSpc>
              <a:buClr>
                <a:srgbClr val="000000"/>
              </a:buClr>
              <a:buSzPts val="2800"/>
            </a:pPr>
            <a:endParaRPr sz="3000" dirty="0">
              <a:solidFill>
                <a:srgbClr val="121619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  <p:sp>
        <p:nvSpPr>
          <p:cNvPr id="7" name="Google Shape;316;gf3e56ac3a8_0_27">
            <a:extLst>
              <a:ext uri="{FF2B5EF4-FFF2-40B4-BE49-F238E27FC236}">
                <a16:creationId xmlns:a16="http://schemas.microsoft.com/office/drawing/2014/main" id="{012A5D11-F565-1F7F-7357-CA51230BA6AF}"/>
              </a:ext>
            </a:extLst>
          </p:cNvPr>
          <p:cNvSpPr txBox="1"/>
          <p:nvPr/>
        </p:nvSpPr>
        <p:spPr>
          <a:xfrm>
            <a:off x="6618957" y="2059638"/>
            <a:ext cx="4286358" cy="8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>
              <a:lnSpc>
                <a:spcPct val="90000"/>
              </a:lnSpc>
              <a:buClr>
                <a:schemeClr val="dk1"/>
              </a:buClr>
              <a:buSzPts val="1100"/>
            </a:pPr>
            <a:r>
              <a:rPr lang="en-US" sz="3000" noProof="1">
                <a:solidFill>
                  <a:srgbClr val="121619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  <a:t>compuertas</a:t>
            </a:r>
          </a:p>
          <a:p>
            <a:pPr algn="ctr">
              <a:lnSpc>
                <a:spcPct val="90000"/>
              </a:lnSpc>
              <a:buClr>
                <a:schemeClr val="dk1"/>
              </a:buClr>
              <a:buSzPts val="1100"/>
            </a:pPr>
            <a:r>
              <a:rPr lang="en-US" sz="3000" noProof="1">
                <a:solidFill>
                  <a:srgbClr val="121619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  <a:t>cuánticas</a:t>
            </a:r>
          </a:p>
          <a:p>
            <a:pPr algn="ctr">
              <a:lnSpc>
                <a:spcPct val="90000"/>
              </a:lnSpc>
              <a:buClr>
                <a:srgbClr val="000000"/>
              </a:buClr>
              <a:buSzPts val="2800"/>
            </a:pPr>
            <a:endParaRPr sz="3000" dirty="0">
              <a:solidFill>
                <a:srgbClr val="121619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  <p:sp>
        <p:nvSpPr>
          <p:cNvPr id="8" name="Google Shape;316;gf3e56ac3a8_0_27">
            <a:extLst>
              <a:ext uri="{FF2B5EF4-FFF2-40B4-BE49-F238E27FC236}">
                <a16:creationId xmlns:a16="http://schemas.microsoft.com/office/drawing/2014/main" id="{802F250C-4376-0113-B3D1-6C6D701D9640}"/>
              </a:ext>
            </a:extLst>
          </p:cNvPr>
          <p:cNvSpPr txBox="1"/>
          <p:nvPr/>
        </p:nvSpPr>
        <p:spPr>
          <a:xfrm>
            <a:off x="11075130" y="8385530"/>
            <a:ext cx="2658512" cy="8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>
              <a:lnSpc>
                <a:spcPct val="90000"/>
              </a:lnSpc>
              <a:buClr>
                <a:schemeClr val="dk1"/>
              </a:buClr>
              <a:buSzPts val="1100"/>
            </a:pPr>
            <a:r>
              <a:rPr lang="en-US" sz="3000" noProof="1">
                <a:solidFill>
                  <a:srgbClr val="121619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  <a:t>barreras</a:t>
            </a:r>
          </a:p>
        </p:txBody>
      </p:sp>
      <p:sp>
        <p:nvSpPr>
          <p:cNvPr id="9" name="Google Shape;316;gf3e56ac3a8_0_27">
            <a:extLst>
              <a:ext uri="{FF2B5EF4-FFF2-40B4-BE49-F238E27FC236}">
                <a16:creationId xmlns:a16="http://schemas.microsoft.com/office/drawing/2014/main" id="{8939B020-3D69-F922-3A9D-BEB3AC640289}"/>
              </a:ext>
            </a:extLst>
          </p:cNvPr>
          <p:cNvSpPr txBox="1"/>
          <p:nvPr/>
        </p:nvSpPr>
        <p:spPr>
          <a:xfrm>
            <a:off x="6745435" y="9411036"/>
            <a:ext cx="3917290" cy="8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>
              <a:lnSpc>
                <a:spcPct val="90000"/>
              </a:lnSpc>
              <a:buClr>
                <a:schemeClr val="dk1"/>
              </a:buClr>
              <a:buSzPts val="1100"/>
            </a:pPr>
            <a:r>
              <a:rPr lang="en-US" sz="3000" noProof="1">
                <a:solidFill>
                  <a:srgbClr val="121619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  <a:t>orden de ejecución</a:t>
            </a:r>
          </a:p>
          <a:p>
            <a:pPr algn="ctr">
              <a:lnSpc>
                <a:spcPct val="90000"/>
              </a:lnSpc>
              <a:buClr>
                <a:srgbClr val="000000"/>
              </a:buClr>
              <a:buSzPts val="2800"/>
            </a:pPr>
            <a:endParaRPr sz="3000" dirty="0">
              <a:solidFill>
                <a:srgbClr val="121619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4BEB5898-7446-75A9-498C-EE5DCD7062A9}"/>
              </a:ext>
            </a:extLst>
          </p:cNvPr>
          <p:cNvSpPr/>
          <p:nvPr/>
        </p:nvSpPr>
        <p:spPr>
          <a:xfrm>
            <a:off x="6912349" y="8946406"/>
            <a:ext cx="3583462" cy="388522"/>
          </a:xfrm>
          <a:prstGeom prst="rightArrow">
            <a:avLst/>
          </a:prstGeom>
          <a:solidFill>
            <a:srgbClr val="6928C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D9AEE1B-B4C0-BD5D-B719-D482683123D5}"/>
              </a:ext>
            </a:extLst>
          </p:cNvPr>
          <p:cNvCxnSpPr>
            <a:cxnSpLocks/>
          </p:cNvCxnSpPr>
          <p:nvPr/>
        </p:nvCxnSpPr>
        <p:spPr>
          <a:xfrm flipV="1">
            <a:off x="2133600" y="8275281"/>
            <a:ext cx="1567543" cy="53036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FB12C48-BC25-6F14-A3F6-73FF469FD548}"/>
              </a:ext>
            </a:extLst>
          </p:cNvPr>
          <p:cNvCxnSpPr>
            <a:cxnSpLocks/>
          </p:cNvCxnSpPr>
          <p:nvPr/>
        </p:nvCxnSpPr>
        <p:spPr>
          <a:xfrm>
            <a:off x="2106987" y="2924035"/>
            <a:ext cx="923372" cy="57851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81B6726-E86A-B258-E00A-56DBF05A0F99}"/>
              </a:ext>
            </a:extLst>
          </p:cNvPr>
          <p:cNvCxnSpPr>
            <a:cxnSpLocks/>
          </p:cNvCxnSpPr>
          <p:nvPr/>
        </p:nvCxnSpPr>
        <p:spPr>
          <a:xfrm>
            <a:off x="1918085" y="2956901"/>
            <a:ext cx="1098488" cy="174468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FA7312A-70F2-7B15-0F8D-505E39125521}"/>
              </a:ext>
            </a:extLst>
          </p:cNvPr>
          <p:cNvCxnSpPr>
            <a:cxnSpLocks/>
          </p:cNvCxnSpPr>
          <p:nvPr/>
        </p:nvCxnSpPr>
        <p:spPr>
          <a:xfrm>
            <a:off x="1714993" y="2951835"/>
            <a:ext cx="1301580" cy="294997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A84BB13-4848-A18F-B346-292F48D879BE}"/>
              </a:ext>
            </a:extLst>
          </p:cNvPr>
          <p:cNvCxnSpPr>
            <a:cxnSpLocks/>
          </p:cNvCxnSpPr>
          <p:nvPr/>
        </p:nvCxnSpPr>
        <p:spPr>
          <a:xfrm>
            <a:off x="1491468" y="2972373"/>
            <a:ext cx="1525105" cy="401237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A4E643E-7D75-20FA-6EE5-9504EF10CF9C}"/>
              </a:ext>
            </a:extLst>
          </p:cNvPr>
          <p:cNvCxnSpPr>
            <a:cxnSpLocks/>
          </p:cNvCxnSpPr>
          <p:nvPr/>
        </p:nvCxnSpPr>
        <p:spPr>
          <a:xfrm flipH="1" flipV="1">
            <a:off x="12404386" y="7604046"/>
            <a:ext cx="185005" cy="73603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053F173-2B05-3010-417C-3BB04C33043A}"/>
              </a:ext>
            </a:extLst>
          </p:cNvPr>
          <p:cNvCxnSpPr>
            <a:cxnSpLocks/>
          </p:cNvCxnSpPr>
          <p:nvPr/>
        </p:nvCxnSpPr>
        <p:spPr>
          <a:xfrm flipH="1" flipV="1">
            <a:off x="5587132" y="7604046"/>
            <a:ext cx="6817254" cy="67123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5E16775-24F4-4C0D-756B-1482A6F9AA32}"/>
              </a:ext>
            </a:extLst>
          </p:cNvPr>
          <p:cNvCxnSpPr>
            <a:cxnSpLocks/>
          </p:cNvCxnSpPr>
          <p:nvPr/>
        </p:nvCxnSpPr>
        <p:spPr>
          <a:xfrm flipH="1" flipV="1">
            <a:off x="15202809" y="7141029"/>
            <a:ext cx="1189345" cy="139943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8B7AEC3-2256-AE7D-9D32-A7D34755F315}"/>
              </a:ext>
            </a:extLst>
          </p:cNvPr>
          <p:cNvCxnSpPr>
            <a:cxnSpLocks/>
          </p:cNvCxnSpPr>
          <p:nvPr/>
        </p:nvCxnSpPr>
        <p:spPr>
          <a:xfrm flipH="1" flipV="1">
            <a:off x="13733642" y="6268138"/>
            <a:ext cx="2344967" cy="228444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0873F1E5-6484-1524-4544-51C6FC676FC0}"/>
              </a:ext>
            </a:extLst>
          </p:cNvPr>
          <p:cNvCxnSpPr>
            <a:cxnSpLocks/>
          </p:cNvCxnSpPr>
          <p:nvPr/>
        </p:nvCxnSpPr>
        <p:spPr>
          <a:xfrm flipH="1">
            <a:off x="4963643" y="2841457"/>
            <a:ext cx="2878261" cy="52535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487867AC-009F-935D-23F4-78C120A1EA1B}"/>
              </a:ext>
            </a:extLst>
          </p:cNvPr>
          <p:cNvCxnSpPr>
            <a:cxnSpLocks/>
          </p:cNvCxnSpPr>
          <p:nvPr/>
        </p:nvCxnSpPr>
        <p:spPr>
          <a:xfrm flipH="1">
            <a:off x="4765499" y="2951835"/>
            <a:ext cx="3301940" cy="229873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EC993964-B7E9-6254-3D1C-055642F327BE}"/>
              </a:ext>
            </a:extLst>
          </p:cNvPr>
          <p:cNvCxnSpPr>
            <a:cxnSpLocks/>
          </p:cNvCxnSpPr>
          <p:nvPr/>
        </p:nvCxnSpPr>
        <p:spPr>
          <a:xfrm flipH="1">
            <a:off x="6857580" y="3032838"/>
            <a:ext cx="1473951" cy="221079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7EDB34B-ED33-F553-2848-20B70508B959}"/>
              </a:ext>
            </a:extLst>
          </p:cNvPr>
          <p:cNvCxnSpPr>
            <a:cxnSpLocks/>
          </p:cNvCxnSpPr>
          <p:nvPr/>
        </p:nvCxnSpPr>
        <p:spPr>
          <a:xfrm flipH="1">
            <a:off x="8116435" y="3032838"/>
            <a:ext cx="499238" cy="133865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6F82C8A3-8314-C7BE-5E71-B28E64FD5D0D}"/>
              </a:ext>
            </a:extLst>
          </p:cNvPr>
          <p:cNvCxnSpPr>
            <a:cxnSpLocks/>
          </p:cNvCxnSpPr>
          <p:nvPr/>
        </p:nvCxnSpPr>
        <p:spPr>
          <a:xfrm>
            <a:off x="8952643" y="3032838"/>
            <a:ext cx="22468" cy="139386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2BDCAFC7-104F-88C9-36AC-4292795A33A8}"/>
              </a:ext>
            </a:extLst>
          </p:cNvPr>
          <p:cNvCxnSpPr>
            <a:cxnSpLocks/>
          </p:cNvCxnSpPr>
          <p:nvPr/>
        </p:nvCxnSpPr>
        <p:spPr>
          <a:xfrm>
            <a:off x="9244126" y="3032838"/>
            <a:ext cx="729297" cy="143169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64FCAAFD-6C32-BBF8-613C-CDBD186FE19A}"/>
              </a:ext>
            </a:extLst>
          </p:cNvPr>
          <p:cNvCxnSpPr>
            <a:cxnSpLocks/>
          </p:cNvCxnSpPr>
          <p:nvPr/>
        </p:nvCxnSpPr>
        <p:spPr>
          <a:xfrm>
            <a:off x="9613941" y="2875948"/>
            <a:ext cx="1535078" cy="106972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12413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" name="Google Shape;314;gf3e56ac3a8_0_27" descr="A picture containing sink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44000" y="-36719"/>
            <a:ext cx="9179284" cy="6125042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gf3e56ac3a8_0_27"/>
          <p:cNvSpPr txBox="1"/>
          <p:nvPr/>
        </p:nvSpPr>
        <p:spPr>
          <a:xfrm>
            <a:off x="420480" y="402480"/>
            <a:ext cx="8283600" cy="7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000000"/>
              </a:buClr>
              <a:buSzPts val="1350"/>
            </a:pPr>
            <a:endParaRPr sz="2700">
              <a:solidFill>
                <a:srgbClr val="F2F3F8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16" name="Google Shape;316;gf3e56ac3a8_0_27"/>
          <p:cNvSpPr txBox="1"/>
          <p:nvPr/>
        </p:nvSpPr>
        <p:spPr>
          <a:xfrm>
            <a:off x="420480" y="402480"/>
            <a:ext cx="12874200" cy="16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90000"/>
              </a:lnSpc>
              <a:buClr>
                <a:schemeClr val="dk1"/>
              </a:buClr>
              <a:buSzPts val="1100"/>
            </a:pPr>
            <a:r>
              <a:rPr lang="en-US" sz="5600" dirty="0">
                <a:solidFill>
                  <a:srgbClr val="121619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  <a:t>Código de la </a:t>
            </a:r>
            <a:r>
              <a:rPr lang="en-US" sz="5600" dirty="0" err="1">
                <a:solidFill>
                  <a:srgbClr val="121619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  <a:t>implementación</a:t>
            </a:r>
            <a:r>
              <a:rPr lang="en-US" sz="5600" dirty="0">
                <a:solidFill>
                  <a:srgbClr val="121619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  <a:t> </a:t>
            </a:r>
            <a:r>
              <a:rPr lang="en-US" sz="5600" dirty="0" err="1">
                <a:solidFill>
                  <a:srgbClr val="121619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  <a:t>en</a:t>
            </a:r>
            <a:r>
              <a:rPr lang="en-US" sz="5600" dirty="0">
                <a:solidFill>
                  <a:srgbClr val="121619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  <a:t> Qiskit:</a:t>
            </a:r>
            <a:br>
              <a:rPr lang="en-US" sz="5600" dirty="0">
                <a:solidFill>
                  <a:srgbClr val="121619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</a:br>
            <a:r>
              <a:rPr lang="en-US" sz="5600" dirty="0" err="1">
                <a:solidFill>
                  <a:srgbClr val="121619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  <a:t>Sumador</a:t>
            </a:r>
            <a:r>
              <a:rPr lang="en-US" sz="5600" dirty="0">
                <a:solidFill>
                  <a:srgbClr val="121619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  <a:t> </a:t>
            </a:r>
            <a:r>
              <a:rPr lang="en-US" sz="5600" dirty="0" err="1">
                <a:solidFill>
                  <a:srgbClr val="121619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  <a:t>completo</a:t>
            </a:r>
            <a:r>
              <a:rPr lang="en-US" sz="5600" dirty="0">
                <a:solidFill>
                  <a:srgbClr val="121619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  <a:t> </a:t>
            </a:r>
            <a:r>
              <a:rPr lang="en-US" sz="5600" dirty="0" err="1">
                <a:solidFill>
                  <a:srgbClr val="121619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  <a:t>cuántico</a:t>
            </a:r>
            <a:endParaRPr sz="5600" dirty="0">
              <a:solidFill>
                <a:srgbClr val="121619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  <p:sp>
        <p:nvSpPr>
          <p:cNvPr id="2" name="Google Shape;316;gf3e56ac3a8_0_27">
            <a:extLst>
              <a:ext uri="{FF2B5EF4-FFF2-40B4-BE49-F238E27FC236}">
                <a16:creationId xmlns:a16="http://schemas.microsoft.com/office/drawing/2014/main" id="{D5C0D2A8-6090-506F-97B1-9399EE48B357}"/>
              </a:ext>
            </a:extLst>
          </p:cNvPr>
          <p:cNvSpPr txBox="1"/>
          <p:nvPr/>
        </p:nvSpPr>
        <p:spPr>
          <a:xfrm>
            <a:off x="1259482" y="3726775"/>
            <a:ext cx="2541600" cy="1211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>
              <a:lnSpc>
                <a:spcPct val="90000"/>
              </a:lnSpc>
              <a:buClr>
                <a:schemeClr val="dk1"/>
              </a:buClr>
              <a:buSzPts val="1100"/>
            </a:pPr>
            <a:r>
              <a:rPr lang="en-US" sz="4000" noProof="1">
                <a:solidFill>
                  <a:srgbClr val="121619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  <a:t>Notebook</a:t>
            </a:r>
          </a:p>
          <a:p>
            <a:pPr algn="ctr">
              <a:lnSpc>
                <a:spcPct val="90000"/>
              </a:lnSpc>
              <a:buClr>
                <a:srgbClr val="000000"/>
              </a:buClr>
              <a:buSzPts val="2800"/>
            </a:pPr>
            <a:endParaRPr sz="5600" dirty="0">
              <a:solidFill>
                <a:srgbClr val="121619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  <p:sp>
        <p:nvSpPr>
          <p:cNvPr id="3" name="Google Shape;316;gf3e56ac3a8_0_27">
            <a:extLst>
              <a:ext uri="{FF2B5EF4-FFF2-40B4-BE49-F238E27FC236}">
                <a16:creationId xmlns:a16="http://schemas.microsoft.com/office/drawing/2014/main" id="{14D4BC4E-047F-A6A4-582D-2CA8738AD2FB}"/>
              </a:ext>
            </a:extLst>
          </p:cNvPr>
          <p:cNvSpPr txBox="1"/>
          <p:nvPr/>
        </p:nvSpPr>
        <p:spPr>
          <a:xfrm>
            <a:off x="964586" y="3021531"/>
            <a:ext cx="3131392" cy="1211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>
              <a:lnSpc>
                <a:spcPct val="90000"/>
              </a:lnSpc>
              <a:buClr>
                <a:schemeClr val="dk1"/>
              </a:buClr>
              <a:buSzPts val="1100"/>
            </a:pPr>
            <a:r>
              <a:rPr lang="en-US" sz="4000" noProof="1">
                <a:solidFill>
                  <a:srgbClr val="121619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  <a:t>Presentación</a:t>
            </a:r>
          </a:p>
          <a:p>
            <a:pPr algn="ctr">
              <a:lnSpc>
                <a:spcPct val="90000"/>
              </a:lnSpc>
              <a:buClr>
                <a:srgbClr val="000000"/>
              </a:buClr>
              <a:buSzPts val="2800"/>
            </a:pPr>
            <a:endParaRPr sz="5600" dirty="0">
              <a:solidFill>
                <a:srgbClr val="121619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  <p:sp>
        <p:nvSpPr>
          <p:cNvPr id="5" name="Google Shape;316;gf3e56ac3a8_0_27">
            <a:extLst>
              <a:ext uri="{FF2B5EF4-FFF2-40B4-BE49-F238E27FC236}">
                <a16:creationId xmlns:a16="http://schemas.microsoft.com/office/drawing/2014/main" id="{2DF001C0-9B87-F7D7-6AC0-A478E59FB5B7}"/>
              </a:ext>
            </a:extLst>
          </p:cNvPr>
          <p:cNvSpPr txBox="1"/>
          <p:nvPr/>
        </p:nvSpPr>
        <p:spPr>
          <a:xfrm>
            <a:off x="5719763" y="9021672"/>
            <a:ext cx="5968634" cy="6303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>
              <a:lnSpc>
                <a:spcPct val="90000"/>
              </a:lnSpc>
              <a:buClr>
                <a:schemeClr val="dk1"/>
              </a:buClr>
              <a:buSzPts val="1100"/>
            </a:pPr>
            <a:r>
              <a:rPr lang="en-US" sz="4000" noProof="1">
                <a:solidFill>
                  <a:srgbClr val="121619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  <a:t>Asistencia: </a:t>
            </a:r>
            <a:r>
              <a:rPr lang="en-US" sz="4000" b="1" i="0" dirty="0">
                <a:solidFill>
                  <a:srgbClr val="7030A0"/>
                </a:solidFill>
                <a:effectLst/>
                <a:latin typeface="gg sans"/>
              </a:rPr>
              <a:t>DG-756-UU</a:t>
            </a:r>
            <a:endParaRPr lang="en-US" sz="4000" b="1" noProof="1">
              <a:solidFill>
                <a:srgbClr val="7030A0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  <a:p>
            <a:pPr algn="ctr">
              <a:lnSpc>
                <a:spcPct val="90000"/>
              </a:lnSpc>
              <a:buClr>
                <a:srgbClr val="000000"/>
              </a:buClr>
              <a:buSzPts val="2800"/>
            </a:pPr>
            <a:endParaRPr sz="5600" dirty="0">
              <a:solidFill>
                <a:srgbClr val="121619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3EB9FE-A835-0275-82D2-EC068748E6D2}"/>
              </a:ext>
            </a:extLst>
          </p:cNvPr>
          <p:cNvSpPr txBox="1"/>
          <p:nvPr/>
        </p:nvSpPr>
        <p:spPr>
          <a:xfrm>
            <a:off x="4902204" y="3088517"/>
            <a:ext cx="916577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IBM Plex Sans" panose="020B0503050203000203" pitchFamily="34" charset="0"/>
                <a:hlinkClick r:id="rId4"/>
              </a:rPr>
              <a:t>https://github.com/fall-fest-latino/escuela-de-computacion-cuantica-2023/tree/main/dia03</a:t>
            </a:r>
            <a:r>
              <a:rPr lang="en-US" sz="3200" dirty="0">
                <a:latin typeface="IBM Plex Sans" panose="020B0503050203000203" pitchFamily="34" charset="0"/>
              </a:rPr>
              <a:t> </a:t>
            </a:r>
          </a:p>
        </p:txBody>
      </p:sp>
      <p:sp>
        <p:nvSpPr>
          <p:cNvPr id="10" name="Google Shape;316;gf3e56ac3a8_0_27">
            <a:extLst>
              <a:ext uri="{FF2B5EF4-FFF2-40B4-BE49-F238E27FC236}">
                <a16:creationId xmlns:a16="http://schemas.microsoft.com/office/drawing/2014/main" id="{66586206-99A6-5818-5204-EF90C8243DDC}"/>
              </a:ext>
            </a:extLst>
          </p:cNvPr>
          <p:cNvSpPr txBox="1"/>
          <p:nvPr/>
        </p:nvSpPr>
        <p:spPr>
          <a:xfrm>
            <a:off x="1259482" y="6560165"/>
            <a:ext cx="2541600" cy="1211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>
              <a:lnSpc>
                <a:spcPct val="90000"/>
              </a:lnSpc>
              <a:buClr>
                <a:schemeClr val="dk1"/>
              </a:buClr>
              <a:buSzPts val="1100"/>
            </a:pPr>
            <a:r>
              <a:rPr lang="en-US" sz="4000" noProof="1">
                <a:solidFill>
                  <a:srgbClr val="121619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  <a:t>Notebook</a:t>
            </a:r>
            <a:br>
              <a:rPr lang="en-US" sz="4000" noProof="1">
                <a:solidFill>
                  <a:srgbClr val="121619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</a:br>
            <a:r>
              <a:rPr lang="en-US" sz="2800" noProof="1">
                <a:solidFill>
                  <a:srgbClr val="121619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  <a:t>(Google Colab)</a:t>
            </a:r>
          </a:p>
          <a:p>
            <a:pPr algn="ctr">
              <a:lnSpc>
                <a:spcPct val="90000"/>
              </a:lnSpc>
              <a:buClr>
                <a:srgbClr val="000000"/>
              </a:buClr>
              <a:buSzPts val="2800"/>
            </a:pPr>
            <a:endParaRPr sz="5600" dirty="0">
              <a:solidFill>
                <a:srgbClr val="121619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21A5A8-4C7F-B5EB-E3FB-E9FAAC89D560}"/>
              </a:ext>
            </a:extLst>
          </p:cNvPr>
          <p:cNvSpPr txBox="1"/>
          <p:nvPr/>
        </p:nvSpPr>
        <p:spPr>
          <a:xfrm>
            <a:off x="4902204" y="6627151"/>
            <a:ext cx="916577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IBM Plex Sans" panose="020B0503050203000203" pitchFamily="34" charset="0"/>
                <a:hlinkClick r:id="rId5"/>
              </a:rPr>
              <a:t>https://colab.research.google.com/drive/14fdsjygDW-JDKU_5nyjIeVkl6MrPCcG7?usp=sharing</a:t>
            </a:r>
            <a:r>
              <a:rPr lang="en-US" sz="3200" dirty="0">
                <a:latin typeface="IBM Plex Sans" panose="020B0503050203000203" pitchFamily="34" charset="0"/>
              </a:rPr>
              <a:t>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CE5F6B5-8D22-206C-6C4C-EF4BD31259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366881" y="2259236"/>
            <a:ext cx="2900649" cy="293507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1AB8A33-C967-6A2B-6C61-0B475EFDD7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375999" y="5767283"/>
            <a:ext cx="2891531" cy="2935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8213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" name="Google Shape;314;gf3e56ac3a8_0_27" descr="A picture containing sink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44000" y="-36719"/>
            <a:ext cx="9179284" cy="6125042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gf3e56ac3a8_0_27"/>
          <p:cNvSpPr txBox="1"/>
          <p:nvPr/>
        </p:nvSpPr>
        <p:spPr>
          <a:xfrm>
            <a:off x="420480" y="402480"/>
            <a:ext cx="8283600" cy="7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000000"/>
              </a:buClr>
              <a:buSzPts val="1350"/>
            </a:pPr>
            <a:endParaRPr sz="2700">
              <a:solidFill>
                <a:srgbClr val="F2F3F8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16" name="Google Shape;316;gf3e56ac3a8_0_27"/>
          <p:cNvSpPr txBox="1"/>
          <p:nvPr/>
        </p:nvSpPr>
        <p:spPr>
          <a:xfrm>
            <a:off x="420480" y="402480"/>
            <a:ext cx="12874200" cy="16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90000"/>
              </a:lnSpc>
              <a:buClr>
                <a:schemeClr val="dk1"/>
              </a:buClr>
              <a:buSzPts val="1100"/>
            </a:pPr>
            <a:r>
              <a:rPr lang="en-US" sz="5600" dirty="0" err="1">
                <a:solidFill>
                  <a:srgbClr val="121619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  <a:t>Protocolo</a:t>
            </a:r>
            <a:r>
              <a:rPr lang="en-US" sz="5600" dirty="0">
                <a:solidFill>
                  <a:srgbClr val="121619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  <a:t> de </a:t>
            </a:r>
            <a:r>
              <a:rPr lang="en-US" sz="5600" dirty="0" err="1">
                <a:solidFill>
                  <a:srgbClr val="121619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  <a:t>teleportación</a:t>
            </a:r>
            <a:endParaRPr sz="5600" dirty="0">
              <a:solidFill>
                <a:srgbClr val="121619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  <a:p>
            <a:pPr>
              <a:lnSpc>
                <a:spcPct val="90000"/>
              </a:lnSpc>
              <a:buClr>
                <a:srgbClr val="000000"/>
              </a:buClr>
              <a:buSzPts val="2800"/>
            </a:pPr>
            <a:endParaRPr sz="5600" dirty="0">
              <a:solidFill>
                <a:srgbClr val="121619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1722CB65-53F8-325E-8CAB-7E59551E79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4330" y="5616852"/>
            <a:ext cx="11117941" cy="4267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diagram of different types of people&#10;&#10;Description automatically generated">
            <a:extLst>
              <a:ext uri="{FF2B5EF4-FFF2-40B4-BE49-F238E27FC236}">
                <a16:creationId xmlns:a16="http://schemas.microsoft.com/office/drawing/2014/main" id="{017AE6CE-BD44-2820-F985-90B480D866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983" y="1478079"/>
            <a:ext cx="10251333" cy="8406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5822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" name="Google Shape;314;gf3e56ac3a8_0_27" descr="A picture containing sink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44000" y="-36719"/>
            <a:ext cx="9179284" cy="6125042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gf3e56ac3a8_0_27"/>
          <p:cNvSpPr txBox="1"/>
          <p:nvPr/>
        </p:nvSpPr>
        <p:spPr>
          <a:xfrm>
            <a:off x="420480" y="402480"/>
            <a:ext cx="8283600" cy="7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000000"/>
              </a:buClr>
              <a:buSzPts val="1350"/>
            </a:pPr>
            <a:endParaRPr sz="2700">
              <a:solidFill>
                <a:srgbClr val="F2F3F8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16" name="Google Shape;316;gf3e56ac3a8_0_27"/>
          <p:cNvSpPr txBox="1"/>
          <p:nvPr/>
        </p:nvSpPr>
        <p:spPr>
          <a:xfrm>
            <a:off x="420480" y="402480"/>
            <a:ext cx="12874200" cy="16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90000"/>
              </a:lnSpc>
              <a:buClr>
                <a:schemeClr val="dk1"/>
              </a:buClr>
              <a:buSzPts val="1100"/>
            </a:pPr>
            <a:r>
              <a:rPr lang="en-US" sz="5600" dirty="0">
                <a:solidFill>
                  <a:srgbClr val="121619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  <a:t>Código de la </a:t>
            </a:r>
            <a:r>
              <a:rPr lang="en-US" sz="5600" dirty="0" err="1">
                <a:solidFill>
                  <a:srgbClr val="121619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  <a:t>implementación</a:t>
            </a:r>
            <a:r>
              <a:rPr lang="en-US" sz="5600" dirty="0">
                <a:solidFill>
                  <a:srgbClr val="121619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  <a:t> </a:t>
            </a:r>
            <a:r>
              <a:rPr lang="en-US" sz="5600" dirty="0" err="1">
                <a:solidFill>
                  <a:srgbClr val="121619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  <a:t>en</a:t>
            </a:r>
            <a:r>
              <a:rPr lang="en-US" sz="5600" dirty="0">
                <a:solidFill>
                  <a:srgbClr val="121619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  <a:t> Qiskit:</a:t>
            </a:r>
            <a:br>
              <a:rPr lang="en-US" sz="5600" dirty="0">
                <a:solidFill>
                  <a:srgbClr val="121619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</a:br>
            <a:r>
              <a:rPr lang="en-US" sz="5600" dirty="0" err="1">
                <a:solidFill>
                  <a:srgbClr val="121619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  <a:t>Protocolo</a:t>
            </a:r>
            <a:r>
              <a:rPr lang="en-US" sz="5600" dirty="0">
                <a:solidFill>
                  <a:srgbClr val="121619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  <a:t> de </a:t>
            </a:r>
            <a:r>
              <a:rPr lang="en-US" sz="5600" dirty="0" err="1">
                <a:solidFill>
                  <a:srgbClr val="121619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  <a:t>teleportación</a:t>
            </a:r>
            <a:endParaRPr sz="5600" dirty="0">
              <a:solidFill>
                <a:srgbClr val="121619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  <p:sp>
        <p:nvSpPr>
          <p:cNvPr id="2" name="Google Shape;316;gf3e56ac3a8_0_27">
            <a:extLst>
              <a:ext uri="{FF2B5EF4-FFF2-40B4-BE49-F238E27FC236}">
                <a16:creationId xmlns:a16="http://schemas.microsoft.com/office/drawing/2014/main" id="{D5C0D2A8-6090-506F-97B1-9399EE48B357}"/>
              </a:ext>
            </a:extLst>
          </p:cNvPr>
          <p:cNvSpPr txBox="1"/>
          <p:nvPr/>
        </p:nvSpPr>
        <p:spPr>
          <a:xfrm>
            <a:off x="1259482" y="3726775"/>
            <a:ext cx="2541600" cy="1211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>
              <a:lnSpc>
                <a:spcPct val="90000"/>
              </a:lnSpc>
              <a:buClr>
                <a:schemeClr val="dk1"/>
              </a:buClr>
              <a:buSzPts val="1100"/>
            </a:pPr>
            <a:r>
              <a:rPr lang="en-US" sz="4000" noProof="1">
                <a:solidFill>
                  <a:srgbClr val="121619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  <a:t>Notebook</a:t>
            </a:r>
          </a:p>
          <a:p>
            <a:pPr algn="ctr">
              <a:lnSpc>
                <a:spcPct val="90000"/>
              </a:lnSpc>
              <a:buClr>
                <a:srgbClr val="000000"/>
              </a:buClr>
              <a:buSzPts val="2800"/>
            </a:pPr>
            <a:endParaRPr sz="5600" dirty="0">
              <a:solidFill>
                <a:srgbClr val="121619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  <p:sp>
        <p:nvSpPr>
          <p:cNvPr id="3" name="Google Shape;316;gf3e56ac3a8_0_27">
            <a:extLst>
              <a:ext uri="{FF2B5EF4-FFF2-40B4-BE49-F238E27FC236}">
                <a16:creationId xmlns:a16="http://schemas.microsoft.com/office/drawing/2014/main" id="{14D4BC4E-047F-A6A4-582D-2CA8738AD2FB}"/>
              </a:ext>
            </a:extLst>
          </p:cNvPr>
          <p:cNvSpPr txBox="1"/>
          <p:nvPr/>
        </p:nvSpPr>
        <p:spPr>
          <a:xfrm>
            <a:off x="964586" y="3021531"/>
            <a:ext cx="3131392" cy="1211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>
              <a:lnSpc>
                <a:spcPct val="90000"/>
              </a:lnSpc>
              <a:buClr>
                <a:schemeClr val="dk1"/>
              </a:buClr>
              <a:buSzPts val="1100"/>
            </a:pPr>
            <a:r>
              <a:rPr lang="en-US" sz="4000" noProof="1">
                <a:solidFill>
                  <a:srgbClr val="121619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  <a:t>Presentación</a:t>
            </a:r>
          </a:p>
          <a:p>
            <a:pPr algn="ctr">
              <a:lnSpc>
                <a:spcPct val="90000"/>
              </a:lnSpc>
              <a:buClr>
                <a:srgbClr val="000000"/>
              </a:buClr>
              <a:buSzPts val="2800"/>
            </a:pPr>
            <a:endParaRPr sz="5600" dirty="0">
              <a:solidFill>
                <a:srgbClr val="121619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  <p:sp>
        <p:nvSpPr>
          <p:cNvPr id="5" name="Google Shape;316;gf3e56ac3a8_0_27">
            <a:extLst>
              <a:ext uri="{FF2B5EF4-FFF2-40B4-BE49-F238E27FC236}">
                <a16:creationId xmlns:a16="http://schemas.microsoft.com/office/drawing/2014/main" id="{2DF001C0-9B87-F7D7-6AC0-A478E59FB5B7}"/>
              </a:ext>
            </a:extLst>
          </p:cNvPr>
          <p:cNvSpPr txBox="1"/>
          <p:nvPr/>
        </p:nvSpPr>
        <p:spPr>
          <a:xfrm>
            <a:off x="5719763" y="9021672"/>
            <a:ext cx="5968634" cy="6303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>
              <a:lnSpc>
                <a:spcPct val="90000"/>
              </a:lnSpc>
              <a:buClr>
                <a:schemeClr val="dk1"/>
              </a:buClr>
              <a:buSzPts val="1100"/>
            </a:pPr>
            <a:r>
              <a:rPr lang="en-US" sz="4000" noProof="1">
                <a:solidFill>
                  <a:srgbClr val="121619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  <a:t>Asistencia: </a:t>
            </a:r>
            <a:r>
              <a:rPr lang="en-US" sz="4000" b="1" i="0" dirty="0">
                <a:solidFill>
                  <a:srgbClr val="7030A0"/>
                </a:solidFill>
                <a:effectLst/>
                <a:latin typeface="gg sans"/>
              </a:rPr>
              <a:t>DG-756-UU</a:t>
            </a:r>
            <a:endParaRPr lang="en-US" sz="4000" b="1" noProof="1">
              <a:solidFill>
                <a:srgbClr val="7030A0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  <a:p>
            <a:pPr algn="ctr">
              <a:lnSpc>
                <a:spcPct val="90000"/>
              </a:lnSpc>
              <a:buClr>
                <a:srgbClr val="000000"/>
              </a:buClr>
              <a:buSzPts val="2800"/>
            </a:pPr>
            <a:endParaRPr sz="5600" dirty="0">
              <a:solidFill>
                <a:srgbClr val="121619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3EB9FE-A835-0275-82D2-EC068748E6D2}"/>
              </a:ext>
            </a:extLst>
          </p:cNvPr>
          <p:cNvSpPr txBox="1"/>
          <p:nvPr/>
        </p:nvSpPr>
        <p:spPr>
          <a:xfrm>
            <a:off x="4902204" y="3088517"/>
            <a:ext cx="916577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IBM Plex Sans" panose="020B0503050203000203" pitchFamily="34" charset="0"/>
                <a:hlinkClick r:id="rId4"/>
              </a:rPr>
              <a:t>https://github.com/fall-fest-latino/escuela-de-computacion-cuantica-2023/tree/main/dia03</a:t>
            </a:r>
            <a:r>
              <a:rPr lang="en-US" sz="3200" dirty="0">
                <a:latin typeface="IBM Plex Sans" panose="020B0503050203000203" pitchFamily="34" charset="0"/>
              </a:rPr>
              <a:t> </a:t>
            </a:r>
          </a:p>
        </p:txBody>
      </p:sp>
      <p:sp>
        <p:nvSpPr>
          <p:cNvPr id="10" name="Google Shape;316;gf3e56ac3a8_0_27">
            <a:extLst>
              <a:ext uri="{FF2B5EF4-FFF2-40B4-BE49-F238E27FC236}">
                <a16:creationId xmlns:a16="http://schemas.microsoft.com/office/drawing/2014/main" id="{66586206-99A6-5818-5204-EF90C8243DDC}"/>
              </a:ext>
            </a:extLst>
          </p:cNvPr>
          <p:cNvSpPr txBox="1"/>
          <p:nvPr/>
        </p:nvSpPr>
        <p:spPr>
          <a:xfrm>
            <a:off x="1259482" y="6560165"/>
            <a:ext cx="2541600" cy="1211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>
              <a:lnSpc>
                <a:spcPct val="90000"/>
              </a:lnSpc>
              <a:buClr>
                <a:schemeClr val="dk1"/>
              </a:buClr>
              <a:buSzPts val="1100"/>
            </a:pPr>
            <a:r>
              <a:rPr lang="en-US" sz="4000" noProof="1">
                <a:solidFill>
                  <a:srgbClr val="121619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  <a:t>Notebook</a:t>
            </a:r>
            <a:br>
              <a:rPr lang="en-US" sz="4000" noProof="1">
                <a:solidFill>
                  <a:srgbClr val="121619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</a:br>
            <a:r>
              <a:rPr lang="en-US" sz="2800" noProof="1">
                <a:solidFill>
                  <a:srgbClr val="121619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  <a:t>(Google Colab)</a:t>
            </a:r>
          </a:p>
          <a:p>
            <a:pPr algn="ctr">
              <a:lnSpc>
                <a:spcPct val="90000"/>
              </a:lnSpc>
              <a:buClr>
                <a:srgbClr val="000000"/>
              </a:buClr>
              <a:buSzPts val="2800"/>
            </a:pPr>
            <a:endParaRPr sz="5600" dirty="0">
              <a:solidFill>
                <a:srgbClr val="121619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21A5A8-4C7F-B5EB-E3FB-E9FAAC89D560}"/>
              </a:ext>
            </a:extLst>
          </p:cNvPr>
          <p:cNvSpPr txBox="1"/>
          <p:nvPr/>
        </p:nvSpPr>
        <p:spPr>
          <a:xfrm>
            <a:off x="4902204" y="6627151"/>
            <a:ext cx="916577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IBM Plex Sans" panose="020B0503050203000203" pitchFamily="34" charset="0"/>
                <a:hlinkClick r:id="rId5"/>
              </a:rPr>
              <a:t>https://colab.research.google.com/drive/14fdsjygDW-JDKU_5nyjIeVkl6MrPCcG7?usp=sharing</a:t>
            </a:r>
            <a:r>
              <a:rPr lang="en-US" sz="3200" dirty="0">
                <a:latin typeface="IBM Plex Sans" panose="020B0503050203000203" pitchFamily="34" charset="0"/>
              </a:rPr>
              <a:t>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CE5F6B5-8D22-206C-6C4C-EF4BD31259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366881" y="2259236"/>
            <a:ext cx="2900649" cy="293507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1AB8A33-C967-6A2B-6C61-0B475EFDD7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375999" y="5767283"/>
            <a:ext cx="2891531" cy="2935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4780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" name="Google Shape;314;gf3e56ac3a8_0_27" descr="A picture containing sink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44000" y="-36719"/>
            <a:ext cx="9179284" cy="6125042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gf3e56ac3a8_0_27"/>
          <p:cNvSpPr txBox="1"/>
          <p:nvPr/>
        </p:nvSpPr>
        <p:spPr>
          <a:xfrm>
            <a:off x="420480" y="402480"/>
            <a:ext cx="8283600" cy="7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000000"/>
              </a:buClr>
              <a:buSzPts val="1350"/>
            </a:pPr>
            <a:endParaRPr sz="2700">
              <a:solidFill>
                <a:srgbClr val="F2F3F8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16" name="Google Shape;316;gf3e56ac3a8_0_27"/>
          <p:cNvSpPr txBox="1"/>
          <p:nvPr/>
        </p:nvSpPr>
        <p:spPr>
          <a:xfrm>
            <a:off x="420480" y="402480"/>
            <a:ext cx="12874200" cy="16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90000"/>
              </a:lnSpc>
              <a:buClr>
                <a:schemeClr val="dk1"/>
              </a:buClr>
              <a:buSzPts val="1100"/>
            </a:pPr>
            <a:r>
              <a:rPr lang="en-US" sz="5600" dirty="0" err="1">
                <a:solidFill>
                  <a:srgbClr val="121619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  <a:t>Algoritmo</a:t>
            </a:r>
            <a:r>
              <a:rPr lang="en-US" sz="5600" dirty="0">
                <a:solidFill>
                  <a:srgbClr val="121619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  <a:t> de Deutsch – </a:t>
            </a:r>
            <a:r>
              <a:rPr lang="en-US" sz="5600" dirty="0" err="1">
                <a:solidFill>
                  <a:srgbClr val="121619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  <a:t>Jozsa</a:t>
            </a:r>
            <a:endParaRPr sz="5600" dirty="0">
              <a:solidFill>
                <a:srgbClr val="121619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8B9D28-75A6-36A6-E431-A33F43DEBD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5786" y="1811460"/>
            <a:ext cx="9756427" cy="91920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A5F9894-B12D-B09B-9B8B-123D7DEE6518}"/>
              </a:ext>
            </a:extLst>
          </p:cNvPr>
          <p:cNvSpPr/>
          <p:nvPr/>
        </p:nvSpPr>
        <p:spPr>
          <a:xfrm>
            <a:off x="7682400" y="3413041"/>
            <a:ext cx="2923200" cy="292205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dirty="0" err="1">
                <a:latin typeface="IBM Plex Sans" panose="020B0503050203000203" pitchFamily="34" charset="0"/>
              </a:rPr>
              <a:t>Oráculo</a:t>
            </a:r>
            <a:endParaRPr lang="en-US" sz="5000" dirty="0">
              <a:latin typeface="IBM Plex Sans" panose="020B0503050203000203" pitchFamily="34" charset="0"/>
            </a:endParaRPr>
          </a:p>
        </p:txBody>
      </p:sp>
      <p:sp>
        <p:nvSpPr>
          <p:cNvPr id="9" name="Google Shape;316;gf3e56ac3a8_0_27">
            <a:extLst>
              <a:ext uri="{FF2B5EF4-FFF2-40B4-BE49-F238E27FC236}">
                <a16:creationId xmlns:a16="http://schemas.microsoft.com/office/drawing/2014/main" id="{5A90420D-FDED-277F-AA43-F7ABE524D5CE}"/>
              </a:ext>
            </a:extLst>
          </p:cNvPr>
          <p:cNvSpPr txBox="1"/>
          <p:nvPr/>
        </p:nvSpPr>
        <p:spPr>
          <a:xfrm>
            <a:off x="12345404" y="3691866"/>
            <a:ext cx="2541600" cy="8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r">
              <a:lnSpc>
                <a:spcPct val="90000"/>
              </a:lnSpc>
              <a:buClr>
                <a:schemeClr val="dk1"/>
              </a:buClr>
              <a:buSzPts val="1100"/>
            </a:pPr>
            <a:r>
              <a:rPr lang="en-US" sz="4000" noProof="1">
                <a:solidFill>
                  <a:srgbClr val="121619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  <a:t>0</a:t>
            </a:r>
          </a:p>
          <a:p>
            <a:pPr algn="r">
              <a:lnSpc>
                <a:spcPct val="90000"/>
              </a:lnSpc>
              <a:buClr>
                <a:srgbClr val="000000"/>
              </a:buClr>
              <a:buSzPts val="2800"/>
            </a:pPr>
            <a:endParaRPr sz="5600" dirty="0">
              <a:solidFill>
                <a:srgbClr val="121619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  <p:sp>
        <p:nvSpPr>
          <p:cNvPr id="10" name="Google Shape;316;gf3e56ac3a8_0_27">
            <a:extLst>
              <a:ext uri="{FF2B5EF4-FFF2-40B4-BE49-F238E27FC236}">
                <a16:creationId xmlns:a16="http://schemas.microsoft.com/office/drawing/2014/main" id="{A2DAD186-39F1-7971-82A5-8351A5F441B3}"/>
              </a:ext>
            </a:extLst>
          </p:cNvPr>
          <p:cNvSpPr txBox="1"/>
          <p:nvPr/>
        </p:nvSpPr>
        <p:spPr>
          <a:xfrm>
            <a:off x="3741474" y="4732022"/>
            <a:ext cx="2763054" cy="8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90000"/>
              </a:lnSpc>
              <a:buClr>
                <a:schemeClr val="dk1"/>
              </a:buClr>
              <a:buSzPts val="1100"/>
            </a:pPr>
            <a:r>
              <a:rPr lang="en-US" sz="4000" noProof="1">
                <a:solidFill>
                  <a:srgbClr val="121619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  <a:t>0,0,1,0,1,…</a:t>
            </a:r>
          </a:p>
          <a:p>
            <a:pPr>
              <a:lnSpc>
                <a:spcPct val="90000"/>
              </a:lnSpc>
              <a:buClr>
                <a:srgbClr val="000000"/>
              </a:buClr>
              <a:buSzPts val="2800"/>
            </a:pPr>
            <a:endParaRPr sz="5600" dirty="0">
              <a:solidFill>
                <a:srgbClr val="121619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  <p:sp>
        <p:nvSpPr>
          <p:cNvPr id="11" name="Google Shape;316;gf3e56ac3a8_0_27">
            <a:extLst>
              <a:ext uri="{FF2B5EF4-FFF2-40B4-BE49-F238E27FC236}">
                <a16:creationId xmlns:a16="http://schemas.microsoft.com/office/drawing/2014/main" id="{F436E7E0-F6D4-5477-66A8-924D072F6170}"/>
              </a:ext>
            </a:extLst>
          </p:cNvPr>
          <p:cNvSpPr txBox="1"/>
          <p:nvPr/>
        </p:nvSpPr>
        <p:spPr>
          <a:xfrm>
            <a:off x="12345404" y="5820926"/>
            <a:ext cx="2541600" cy="8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r">
              <a:lnSpc>
                <a:spcPct val="90000"/>
              </a:lnSpc>
              <a:buClr>
                <a:schemeClr val="dk1"/>
              </a:buClr>
              <a:buSzPts val="1100"/>
            </a:pPr>
            <a:r>
              <a:rPr lang="en-US" sz="4000" noProof="1">
                <a:solidFill>
                  <a:srgbClr val="121619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  <a:t>1</a:t>
            </a:r>
          </a:p>
          <a:p>
            <a:pPr algn="r">
              <a:lnSpc>
                <a:spcPct val="90000"/>
              </a:lnSpc>
              <a:buClr>
                <a:srgbClr val="000000"/>
              </a:buClr>
              <a:buSzPts val="2800"/>
            </a:pPr>
            <a:endParaRPr sz="5600" dirty="0">
              <a:solidFill>
                <a:srgbClr val="121619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4E89C56-E6DC-87E0-2937-C3337609891C}"/>
              </a:ext>
            </a:extLst>
          </p:cNvPr>
          <p:cNvCxnSpPr>
            <a:cxnSpLocks/>
          </p:cNvCxnSpPr>
          <p:nvPr/>
        </p:nvCxnSpPr>
        <p:spPr>
          <a:xfrm flipV="1">
            <a:off x="11236186" y="3970272"/>
            <a:ext cx="3033486" cy="76175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5FAC3C6-658D-250F-C8C5-DD1A6D3F6567}"/>
              </a:ext>
            </a:extLst>
          </p:cNvPr>
          <p:cNvCxnSpPr>
            <a:cxnSpLocks/>
          </p:cNvCxnSpPr>
          <p:nvPr/>
        </p:nvCxnSpPr>
        <p:spPr>
          <a:xfrm>
            <a:off x="11236186" y="5103758"/>
            <a:ext cx="3149600" cy="100315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Google Shape;316;gf3e56ac3a8_0_27">
            <a:extLst>
              <a:ext uri="{FF2B5EF4-FFF2-40B4-BE49-F238E27FC236}">
                <a16:creationId xmlns:a16="http://schemas.microsoft.com/office/drawing/2014/main" id="{11FC4B45-E220-2902-443F-CE4425F44A5B}"/>
              </a:ext>
            </a:extLst>
          </p:cNvPr>
          <p:cNvSpPr txBox="1"/>
          <p:nvPr/>
        </p:nvSpPr>
        <p:spPr>
          <a:xfrm>
            <a:off x="8140636" y="7131879"/>
            <a:ext cx="2763054" cy="8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>
              <a:lnSpc>
                <a:spcPct val="90000"/>
              </a:lnSpc>
              <a:buClr>
                <a:schemeClr val="dk1"/>
              </a:buClr>
              <a:buSzPts val="1100"/>
            </a:pPr>
            <a:r>
              <a:rPr lang="en-US" sz="4000" noProof="1">
                <a:solidFill>
                  <a:srgbClr val="121619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  <a:t>balanceada</a:t>
            </a:r>
          </a:p>
          <a:p>
            <a:pPr algn="ctr">
              <a:lnSpc>
                <a:spcPct val="90000"/>
              </a:lnSpc>
              <a:buClr>
                <a:srgbClr val="000000"/>
              </a:buClr>
              <a:buSzPts val="2800"/>
            </a:pPr>
            <a:endParaRPr sz="5600" dirty="0">
              <a:solidFill>
                <a:srgbClr val="121619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  <p:sp>
        <p:nvSpPr>
          <p:cNvPr id="18" name="Google Shape;316;gf3e56ac3a8_0_27">
            <a:extLst>
              <a:ext uri="{FF2B5EF4-FFF2-40B4-BE49-F238E27FC236}">
                <a16:creationId xmlns:a16="http://schemas.microsoft.com/office/drawing/2014/main" id="{AD466A7C-9D98-8C66-BA6B-8A111D8C3D20}"/>
              </a:ext>
            </a:extLst>
          </p:cNvPr>
          <p:cNvSpPr txBox="1"/>
          <p:nvPr/>
        </p:nvSpPr>
        <p:spPr>
          <a:xfrm>
            <a:off x="8140636" y="8079117"/>
            <a:ext cx="2763054" cy="8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>
              <a:lnSpc>
                <a:spcPct val="90000"/>
              </a:lnSpc>
              <a:buClr>
                <a:schemeClr val="dk1"/>
              </a:buClr>
              <a:buSzPts val="1100"/>
            </a:pPr>
            <a:r>
              <a:rPr lang="en-US" sz="4000" noProof="1">
                <a:solidFill>
                  <a:srgbClr val="121619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  <a:t>constante</a:t>
            </a:r>
          </a:p>
          <a:p>
            <a:pPr algn="ctr">
              <a:lnSpc>
                <a:spcPct val="90000"/>
              </a:lnSpc>
              <a:buClr>
                <a:schemeClr val="dk1"/>
              </a:buClr>
              <a:buSzPts val="1100"/>
            </a:pPr>
            <a:endParaRPr lang="en-US" sz="4000" noProof="1">
              <a:solidFill>
                <a:srgbClr val="121619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  <a:p>
            <a:pPr algn="ctr">
              <a:lnSpc>
                <a:spcPct val="90000"/>
              </a:lnSpc>
              <a:buClr>
                <a:srgbClr val="000000"/>
              </a:buClr>
              <a:buSzPts val="2800"/>
            </a:pPr>
            <a:endParaRPr sz="5600" dirty="0">
              <a:solidFill>
                <a:srgbClr val="121619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  <p:sp>
        <p:nvSpPr>
          <p:cNvPr id="19" name="Google Shape;316;gf3e56ac3a8_0_27">
            <a:extLst>
              <a:ext uri="{FF2B5EF4-FFF2-40B4-BE49-F238E27FC236}">
                <a16:creationId xmlns:a16="http://schemas.microsoft.com/office/drawing/2014/main" id="{A7B9F9B2-C88F-2285-D365-DAF1F1F63C53}"/>
              </a:ext>
            </a:extLst>
          </p:cNvPr>
          <p:cNvSpPr txBox="1"/>
          <p:nvPr/>
        </p:nvSpPr>
        <p:spPr>
          <a:xfrm>
            <a:off x="10903690" y="7150471"/>
            <a:ext cx="5874824" cy="8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>
              <a:lnSpc>
                <a:spcPct val="90000"/>
              </a:lnSpc>
              <a:buClr>
                <a:schemeClr val="dk1"/>
              </a:buClr>
              <a:buSzPts val="1100"/>
            </a:pPr>
            <a:r>
              <a:rPr lang="en-US" sz="4000" noProof="1">
                <a:solidFill>
                  <a:srgbClr val="121619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  <a:t>0,0,0, …, 1, 1, 1</a:t>
            </a:r>
          </a:p>
          <a:p>
            <a:pPr algn="ctr">
              <a:lnSpc>
                <a:spcPct val="90000"/>
              </a:lnSpc>
              <a:buClr>
                <a:srgbClr val="000000"/>
              </a:buClr>
              <a:buSzPts val="2800"/>
            </a:pPr>
            <a:endParaRPr sz="5600" dirty="0">
              <a:solidFill>
                <a:srgbClr val="121619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  <p:sp>
        <p:nvSpPr>
          <p:cNvPr id="20" name="Google Shape;316;gf3e56ac3a8_0_27">
            <a:extLst>
              <a:ext uri="{FF2B5EF4-FFF2-40B4-BE49-F238E27FC236}">
                <a16:creationId xmlns:a16="http://schemas.microsoft.com/office/drawing/2014/main" id="{6FCA695D-651B-9090-2461-E7E7B5EDF82E}"/>
              </a:ext>
            </a:extLst>
          </p:cNvPr>
          <p:cNvSpPr txBox="1"/>
          <p:nvPr/>
        </p:nvSpPr>
        <p:spPr>
          <a:xfrm>
            <a:off x="10903690" y="8060525"/>
            <a:ext cx="5874824" cy="8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>
              <a:lnSpc>
                <a:spcPct val="90000"/>
              </a:lnSpc>
              <a:buClr>
                <a:schemeClr val="dk1"/>
              </a:buClr>
              <a:buSzPts val="1100"/>
            </a:pPr>
            <a:r>
              <a:rPr lang="en-US" sz="4000" noProof="1">
                <a:solidFill>
                  <a:srgbClr val="121619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  <a:t>0,0,0, … ó  1, 1, 1,…</a:t>
            </a:r>
          </a:p>
          <a:p>
            <a:pPr algn="ctr">
              <a:lnSpc>
                <a:spcPct val="90000"/>
              </a:lnSpc>
              <a:buClr>
                <a:srgbClr val="000000"/>
              </a:buClr>
              <a:buSzPts val="2800"/>
            </a:pPr>
            <a:endParaRPr sz="5600" dirty="0">
              <a:solidFill>
                <a:srgbClr val="121619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D7CC8B05-4F55-8E2C-1D62-31A32DEADD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7393429"/>
            <a:ext cx="8017149" cy="2491091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8053E87-F499-E121-7C45-7E0E2C4DC992}"/>
              </a:ext>
            </a:extLst>
          </p:cNvPr>
          <p:cNvCxnSpPr>
            <a:cxnSpLocks/>
          </p:cNvCxnSpPr>
          <p:nvPr/>
        </p:nvCxnSpPr>
        <p:spPr>
          <a:xfrm>
            <a:off x="6292070" y="4931269"/>
            <a:ext cx="807545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08616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" name="Google Shape;314;gf3e56ac3a8_0_27" descr="A picture containing sink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44000" y="-36719"/>
            <a:ext cx="9179284" cy="6125042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gf3e56ac3a8_0_27"/>
          <p:cNvSpPr txBox="1"/>
          <p:nvPr/>
        </p:nvSpPr>
        <p:spPr>
          <a:xfrm>
            <a:off x="420480" y="402480"/>
            <a:ext cx="8283600" cy="7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000000"/>
              </a:buClr>
              <a:buSzPts val="1350"/>
            </a:pPr>
            <a:endParaRPr sz="2700">
              <a:solidFill>
                <a:srgbClr val="F2F3F8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16" name="Google Shape;316;gf3e56ac3a8_0_27"/>
          <p:cNvSpPr txBox="1"/>
          <p:nvPr/>
        </p:nvSpPr>
        <p:spPr>
          <a:xfrm>
            <a:off x="420480" y="402480"/>
            <a:ext cx="12874200" cy="16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90000"/>
              </a:lnSpc>
              <a:buClr>
                <a:schemeClr val="dk1"/>
              </a:buClr>
              <a:buSzPts val="1100"/>
            </a:pPr>
            <a:r>
              <a:rPr lang="en-US" sz="5600" dirty="0">
                <a:solidFill>
                  <a:srgbClr val="121619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  <a:t>Código de la </a:t>
            </a:r>
            <a:r>
              <a:rPr lang="en-US" sz="5600" dirty="0" err="1">
                <a:solidFill>
                  <a:srgbClr val="121619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  <a:t>implementación</a:t>
            </a:r>
            <a:r>
              <a:rPr lang="en-US" sz="5600" dirty="0">
                <a:solidFill>
                  <a:srgbClr val="121619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  <a:t> </a:t>
            </a:r>
            <a:r>
              <a:rPr lang="en-US" sz="5600" dirty="0" err="1">
                <a:solidFill>
                  <a:srgbClr val="121619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  <a:t>en</a:t>
            </a:r>
            <a:r>
              <a:rPr lang="en-US" sz="5600" dirty="0">
                <a:solidFill>
                  <a:srgbClr val="121619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  <a:t> Qiskit:</a:t>
            </a:r>
            <a:br>
              <a:rPr lang="en-US" sz="5600" dirty="0">
                <a:solidFill>
                  <a:srgbClr val="121619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</a:br>
            <a:r>
              <a:rPr lang="en-US" sz="5600" dirty="0" err="1">
                <a:solidFill>
                  <a:srgbClr val="121619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  <a:t>Algoritmo</a:t>
            </a:r>
            <a:r>
              <a:rPr lang="en-US" sz="5600" dirty="0">
                <a:solidFill>
                  <a:srgbClr val="121619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  <a:t> de Deutsch – </a:t>
            </a:r>
            <a:r>
              <a:rPr lang="en-US" sz="5600" dirty="0" err="1">
                <a:solidFill>
                  <a:srgbClr val="121619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  <a:t>Jozsa</a:t>
            </a:r>
            <a:endParaRPr sz="5600" dirty="0">
              <a:solidFill>
                <a:srgbClr val="121619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  <p:sp>
        <p:nvSpPr>
          <p:cNvPr id="2" name="Google Shape;316;gf3e56ac3a8_0_27">
            <a:extLst>
              <a:ext uri="{FF2B5EF4-FFF2-40B4-BE49-F238E27FC236}">
                <a16:creationId xmlns:a16="http://schemas.microsoft.com/office/drawing/2014/main" id="{D5C0D2A8-6090-506F-97B1-9399EE48B357}"/>
              </a:ext>
            </a:extLst>
          </p:cNvPr>
          <p:cNvSpPr txBox="1"/>
          <p:nvPr/>
        </p:nvSpPr>
        <p:spPr>
          <a:xfrm>
            <a:off x="1259482" y="3726775"/>
            <a:ext cx="2541600" cy="1211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>
              <a:lnSpc>
                <a:spcPct val="90000"/>
              </a:lnSpc>
              <a:buClr>
                <a:schemeClr val="dk1"/>
              </a:buClr>
              <a:buSzPts val="1100"/>
            </a:pPr>
            <a:r>
              <a:rPr lang="en-US" sz="4000" noProof="1">
                <a:solidFill>
                  <a:srgbClr val="121619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  <a:t>Notebook</a:t>
            </a:r>
          </a:p>
          <a:p>
            <a:pPr algn="ctr">
              <a:lnSpc>
                <a:spcPct val="90000"/>
              </a:lnSpc>
              <a:buClr>
                <a:srgbClr val="000000"/>
              </a:buClr>
              <a:buSzPts val="2800"/>
            </a:pPr>
            <a:endParaRPr sz="5600" dirty="0">
              <a:solidFill>
                <a:srgbClr val="121619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  <p:sp>
        <p:nvSpPr>
          <p:cNvPr id="3" name="Google Shape;316;gf3e56ac3a8_0_27">
            <a:extLst>
              <a:ext uri="{FF2B5EF4-FFF2-40B4-BE49-F238E27FC236}">
                <a16:creationId xmlns:a16="http://schemas.microsoft.com/office/drawing/2014/main" id="{14D4BC4E-047F-A6A4-582D-2CA8738AD2FB}"/>
              </a:ext>
            </a:extLst>
          </p:cNvPr>
          <p:cNvSpPr txBox="1"/>
          <p:nvPr/>
        </p:nvSpPr>
        <p:spPr>
          <a:xfrm>
            <a:off x="964586" y="3021531"/>
            <a:ext cx="3131392" cy="1211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>
              <a:lnSpc>
                <a:spcPct val="90000"/>
              </a:lnSpc>
              <a:buClr>
                <a:schemeClr val="dk1"/>
              </a:buClr>
              <a:buSzPts val="1100"/>
            </a:pPr>
            <a:r>
              <a:rPr lang="en-US" sz="4000" noProof="1">
                <a:solidFill>
                  <a:srgbClr val="121619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  <a:t>Presentación</a:t>
            </a:r>
          </a:p>
          <a:p>
            <a:pPr algn="ctr">
              <a:lnSpc>
                <a:spcPct val="90000"/>
              </a:lnSpc>
              <a:buClr>
                <a:srgbClr val="000000"/>
              </a:buClr>
              <a:buSzPts val="2800"/>
            </a:pPr>
            <a:endParaRPr sz="5600" dirty="0">
              <a:solidFill>
                <a:srgbClr val="121619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  <p:sp>
        <p:nvSpPr>
          <p:cNvPr id="5" name="Google Shape;316;gf3e56ac3a8_0_27">
            <a:extLst>
              <a:ext uri="{FF2B5EF4-FFF2-40B4-BE49-F238E27FC236}">
                <a16:creationId xmlns:a16="http://schemas.microsoft.com/office/drawing/2014/main" id="{2DF001C0-9B87-F7D7-6AC0-A478E59FB5B7}"/>
              </a:ext>
            </a:extLst>
          </p:cNvPr>
          <p:cNvSpPr txBox="1"/>
          <p:nvPr/>
        </p:nvSpPr>
        <p:spPr>
          <a:xfrm>
            <a:off x="5719763" y="9021672"/>
            <a:ext cx="5968634" cy="6303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>
              <a:lnSpc>
                <a:spcPct val="90000"/>
              </a:lnSpc>
              <a:buClr>
                <a:schemeClr val="dk1"/>
              </a:buClr>
              <a:buSzPts val="1100"/>
            </a:pPr>
            <a:r>
              <a:rPr lang="en-US" sz="4000" noProof="1">
                <a:solidFill>
                  <a:srgbClr val="121619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  <a:t>Asistencia: </a:t>
            </a:r>
            <a:r>
              <a:rPr lang="en-US" sz="4000" b="1" i="0" dirty="0">
                <a:solidFill>
                  <a:srgbClr val="7030A0"/>
                </a:solidFill>
                <a:effectLst/>
                <a:latin typeface="gg sans"/>
              </a:rPr>
              <a:t>DG-756-UU</a:t>
            </a:r>
            <a:endParaRPr lang="en-US" sz="4000" b="1" noProof="1">
              <a:solidFill>
                <a:srgbClr val="7030A0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  <a:p>
            <a:pPr algn="ctr">
              <a:lnSpc>
                <a:spcPct val="90000"/>
              </a:lnSpc>
              <a:buClr>
                <a:srgbClr val="000000"/>
              </a:buClr>
              <a:buSzPts val="2800"/>
            </a:pPr>
            <a:endParaRPr sz="5600" dirty="0">
              <a:solidFill>
                <a:srgbClr val="121619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3EB9FE-A835-0275-82D2-EC068748E6D2}"/>
              </a:ext>
            </a:extLst>
          </p:cNvPr>
          <p:cNvSpPr txBox="1"/>
          <p:nvPr/>
        </p:nvSpPr>
        <p:spPr>
          <a:xfrm>
            <a:off x="4902204" y="3088517"/>
            <a:ext cx="916577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IBM Plex Sans" panose="020B0503050203000203" pitchFamily="34" charset="0"/>
                <a:hlinkClick r:id="rId4"/>
              </a:rPr>
              <a:t>https://github.com/fall-fest-latino/escuela-de-computacion-cuantica-2023/tree/main/dia03</a:t>
            </a:r>
            <a:r>
              <a:rPr lang="en-US" sz="3200" dirty="0">
                <a:latin typeface="IBM Plex Sans" panose="020B0503050203000203" pitchFamily="34" charset="0"/>
              </a:rPr>
              <a:t> </a:t>
            </a:r>
          </a:p>
        </p:txBody>
      </p:sp>
      <p:sp>
        <p:nvSpPr>
          <p:cNvPr id="10" name="Google Shape;316;gf3e56ac3a8_0_27">
            <a:extLst>
              <a:ext uri="{FF2B5EF4-FFF2-40B4-BE49-F238E27FC236}">
                <a16:creationId xmlns:a16="http://schemas.microsoft.com/office/drawing/2014/main" id="{66586206-99A6-5818-5204-EF90C8243DDC}"/>
              </a:ext>
            </a:extLst>
          </p:cNvPr>
          <p:cNvSpPr txBox="1"/>
          <p:nvPr/>
        </p:nvSpPr>
        <p:spPr>
          <a:xfrm>
            <a:off x="1259482" y="6560165"/>
            <a:ext cx="2541600" cy="1211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>
              <a:lnSpc>
                <a:spcPct val="90000"/>
              </a:lnSpc>
              <a:buClr>
                <a:schemeClr val="dk1"/>
              </a:buClr>
              <a:buSzPts val="1100"/>
            </a:pPr>
            <a:r>
              <a:rPr lang="en-US" sz="4000" noProof="1">
                <a:solidFill>
                  <a:srgbClr val="121619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  <a:t>Notebook</a:t>
            </a:r>
            <a:br>
              <a:rPr lang="en-US" sz="4000" noProof="1">
                <a:solidFill>
                  <a:srgbClr val="121619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</a:br>
            <a:r>
              <a:rPr lang="en-US" sz="2800" noProof="1">
                <a:solidFill>
                  <a:srgbClr val="121619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  <a:t>(Google Colab)</a:t>
            </a:r>
          </a:p>
          <a:p>
            <a:pPr algn="ctr">
              <a:lnSpc>
                <a:spcPct val="90000"/>
              </a:lnSpc>
              <a:buClr>
                <a:srgbClr val="000000"/>
              </a:buClr>
              <a:buSzPts val="2800"/>
            </a:pPr>
            <a:endParaRPr sz="5600" dirty="0">
              <a:solidFill>
                <a:srgbClr val="121619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21A5A8-4C7F-B5EB-E3FB-E9FAAC89D560}"/>
              </a:ext>
            </a:extLst>
          </p:cNvPr>
          <p:cNvSpPr txBox="1"/>
          <p:nvPr/>
        </p:nvSpPr>
        <p:spPr>
          <a:xfrm>
            <a:off x="4902204" y="6627151"/>
            <a:ext cx="916577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IBM Plex Sans" panose="020B0503050203000203" pitchFamily="34" charset="0"/>
                <a:hlinkClick r:id="rId5"/>
              </a:rPr>
              <a:t>https://colab.research.google.com/drive/14fdsjygDW-JDKU_5nyjIeVkl6MrPCcG7?usp=sharing</a:t>
            </a:r>
            <a:r>
              <a:rPr lang="en-US" sz="3200" dirty="0">
                <a:latin typeface="IBM Plex Sans" panose="020B0503050203000203" pitchFamily="34" charset="0"/>
              </a:rPr>
              <a:t>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CE5F6B5-8D22-206C-6C4C-EF4BD31259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366881" y="2259236"/>
            <a:ext cx="2900649" cy="293507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1AB8A33-C967-6A2B-6C61-0B475EFDD7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375999" y="5767283"/>
            <a:ext cx="2891531" cy="2935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8393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" name="Google Shape;314;gf3e56ac3a8_0_27" descr="A picture containing sink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44000" y="-36719"/>
            <a:ext cx="9179284" cy="6125042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gf3e56ac3a8_0_27"/>
          <p:cNvSpPr txBox="1"/>
          <p:nvPr/>
        </p:nvSpPr>
        <p:spPr>
          <a:xfrm>
            <a:off x="420480" y="402480"/>
            <a:ext cx="8283600" cy="7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000000"/>
              </a:buClr>
              <a:buSzPts val="1350"/>
            </a:pPr>
            <a:endParaRPr sz="2700" dirty="0">
              <a:solidFill>
                <a:srgbClr val="F2F3F8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16" name="Google Shape;316;gf3e56ac3a8_0_27"/>
          <p:cNvSpPr txBox="1"/>
          <p:nvPr/>
        </p:nvSpPr>
        <p:spPr>
          <a:xfrm>
            <a:off x="420480" y="402480"/>
            <a:ext cx="12874200" cy="16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90000"/>
              </a:lnSpc>
              <a:buClr>
                <a:schemeClr val="dk1"/>
              </a:buClr>
              <a:buSzPts val="1100"/>
            </a:pPr>
            <a:r>
              <a:rPr lang="en-US" sz="5600" noProof="1">
                <a:solidFill>
                  <a:srgbClr val="121619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  <a:t>Algoritmo Cuántico</a:t>
            </a:r>
          </a:p>
          <a:p>
            <a:pPr>
              <a:lnSpc>
                <a:spcPct val="90000"/>
              </a:lnSpc>
              <a:buClr>
                <a:srgbClr val="000000"/>
              </a:buClr>
              <a:buSzPts val="2800"/>
            </a:pPr>
            <a:endParaRPr sz="5600" dirty="0">
              <a:solidFill>
                <a:srgbClr val="121619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8E4706D-1390-5D42-BC8B-0E0637C214D3}"/>
              </a:ext>
            </a:extLst>
          </p:cNvPr>
          <p:cNvSpPr/>
          <p:nvPr/>
        </p:nvSpPr>
        <p:spPr>
          <a:xfrm>
            <a:off x="6716109" y="3988676"/>
            <a:ext cx="4288221" cy="3972910"/>
          </a:xfrm>
          <a:prstGeom prst="rect">
            <a:avLst/>
          </a:prstGeom>
          <a:solidFill>
            <a:srgbClr val="6928C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dirty="0" err="1">
                <a:latin typeface="IBM Plex Sans" panose="020B0503050203000203" pitchFamily="34" charset="0"/>
              </a:rPr>
              <a:t>Algoritmo</a:t>
            </a:r>
            <a:br>
              <a:rPr lang="en-US" sz="5000" dirty="0">
                <a:latin typeface="IBM Plex Sans" panose="020B0503050203000203" pitchFamily="34" charset="0"/>
              </a:rPr>
            </a:br>
            <a:r>
              <a:rPr lang="en-US" sz="5000" dirty="0" err="1">
                <a:latin typeface="IBM Plex Sans" panose="020B0503050203000203" pitchFamily="34" charset="0"/>
              </a:rPr>
              <a:t>Cuántico</a:t>
            </a:r>
            <a:endParaRPr lang="en-US" sz="5000" dirty="0">
              <a:latin typeface="IBM Plex Sans" panose="020B0503050203000203" pitchFamily="34" charset="0"/>
            </a:endParaRP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4DDC45FE-B9DF-B147-E269-1C206A5EAD99}"/>
              </a:ext>
            </a:extLst>
          </p:cNvPr>
          <p:cNvSpPr/>
          <p:nvPr/>
        </p:nvSpPr>
        <p:spPr>
          <a:xfrm>
            <a:off x="2962080" y="5596759"/>
            <a:ext cx="3200400" cy="851338"/>
          </a:xfrm>
          <a:prstGeom prst="rightArrow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D36F11DA-DA6E-AE07-4D86-01838D9CC698}"/>
              </a:ext>
            </a:extLst>
          </p:cNvPr>
          <p:cNvSpPr/>
          <p:nvPr/>
        </p:nvSpPr>
        <p:spPr>
          <a:xfrm>
            <a:off x="11557959" y="5596759"/>
            <a:ext cx="3200400" cy="851338"/>
          </a:xfrm>
          <a:prstGeom prst="rightArrow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Google Shape;316;gf3e56ac3a8_0_27">
            <a:extLst>
              <a:ext uri="{FF2B5EF4-FFF2-40B4-BE49-F238E27FC236}">
                <a16:creationId xmlns:a16="http://schemas.microsoft.com/office/drawing/2014/main" id="{12334360-9419-EAA0-1B72-E8B5BB0BCD76}"/>
              </a:ext>
            </a:extLst>
          </p:cNvPr>
          <p:cNvSpPr txBox="1"/>
          <p:nvPr/>
        </p:nvSpPr>
        <p:spPr>
          <a:xfrm>
            <a:off x="2962080" y="4855783"/>
            <a:ext cx="2541600" cy="8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90000"/>
              </a:lnSpc>
              <a:buClr>
                <a:schemeClr val="dk1"/>
              </a:buClr>
              <a:buSzPts val="1100"/>
            </a:pPr>
            <a:r>
              <a:rPr lang="en-US" sz="4000" noProof="1">
                <a:solidFill>
                  <a:srgbClr val="121619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  <a:t>Entrada</a:t>
            </a:r>
          </a:p>
          <a:p>
            <a:pPr>
              <a:lnSpc>
                <a:spcPct val="90000"/>
              </a:lnSpc>
              <a:buClr>
                <a:srgbClr val="000000"/>
              </a:buClr>
              <a:buSzPts val="2800"/>
            </a:pPr>
            <a:endParaRPr sz="5600" dirty="0">
              <a:solidFill>
                <a:srgbClr val="121619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  <p:sp>
        <p:nvSpPr>
          <p:cNvPr id="6" name="Google Shape;316;gf3e56ac3a8_0_27">
            <a:extLst>
              <a:ext uri="{FF2B5EF4-FFF2-40B4-BE49-F238E27FC236}">
                <a16:creationId xmlns:a16="http://schemas.microsoft.com/office/drawing/2014/main" id="{3702A409-9131-56DC-F3E9-38686260A222}"/>
              </a:ext>
            </a:extLst>
          </p:cNvPr>
          <p:cNvSpPr txBox="1"/>
          <p:nvPr/>
        </p:nvSpPr>
        <p:spPr>
          <a:xfrm>
            <a:off x="12216759" y="6777455"/>
            <a:ext cx="2541600" cy="8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r">
              <a:lnSpc>
                <a:spcPct val="90000"/>
              </a:lnSpc>
              <a:buClr>
                <a:schemeClr val="dk1"/>
              </a:buClr>
              <a:buSzPts val="1100"/>
            </a:pPr>
            <a:r>
              <a:rPr lang="en-US" sz="4000" noProof="1">
                <a:solidFill>
                  <a:srgbClr val="121619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  <a:t>Salida</a:t>
            </a:r>
          </a:p>
          <a:p>
            <a:pPr algn="r">
              <a:lnSpc>
                <a:spcPct val="90000"/>
              </a:lnSpc>
              <a:buClr>
                <a:srgbClr val="000000"/>
              </a:buClr>
              <a:buSzPts val="2800"/>
            </a:pPr>
            <a:endParaRPr sz="5600" dirty="0">
              <a:solidFill>
                <a:srgbClr val="121619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" name="Google Shape;314;gf3e56ac3a8_0_27" descr="A picture containing sink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44000" y="-36719"/>
            <a:ext cx="9179284" cy="6125042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gf3e56ac3a8_0_27"/>
          <p:cNvSpPr txBox="1"/>
          <p:nvPr/>
        </p:nvSpPr>
        <p:spPr>
          <a:xfrm>
            <a:off x="420480" y="402480"/>
            <a:ext cx="8283600" cy="7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000000"/>
              </a:buClr>
              <a:buSzPts val="1350"/>
            </a:pPr>
            <a:endParaRPr sz="2700">
              <a:solidFill>
                <a:srgbClr val="F2F3F8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16" name="Google Shape;316;gf3e56ac3a8_0_27"/>
          <p:cNvSpPr txBox="1"/>
          <p:nvPr/>
        </p:nvSpPr>
        <p:spPr>
          <a:xfrm>
            <a:off x="420480" y="402480"/>
            <a:ext cx="12874200" cy="16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90000"/>
              </a:lnSpc>
              <a:buClr>
                <a:schemeClr val="dk1"/>
              </a:buClr>
              <a:buSzPts val="1100"/>
            </a:pPr>
            <a:r>
              <a:rPr lang="en-US" sz="5600" dirty="0" err="1">
                <a:solidFill>
                  <a:srgbClr val="121619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  <a:t>Algoritmo</a:t>
            </a:r>
            <a:r>
              <a:rPr lang="en-US" sz="5600" dirty="0">
                <a:solidFill>
                  <a:srgbClr val="121619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  <a:t> de Bernstein – Vazirani</a:t>
            </a:r>
            <a:endParaRPr sz="5600" dirty="0">
              <a:solidFill>
                <a:srgbClr val="121619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49236EB-08FB-2CB3-C6E1-1E3919D10D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5786" y="1811460"/>
            <a:ext cx="9756427" cy="91920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9C1A50F-B969-E118-301A-40811381FC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82358" y="6366729"/>
            <a:ext cx="5155903" cy="351779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F5644CC-2A87-908E-391C-1DB28C9DB60E}"/>
              </a:ext>
            </a:extLst>
          </p:cNvPr>
          <p:cNvSpPr/>
          <p:nvPr/>
        </p:nvSpPr>
        <p:spPr>
          <a:xfrm>
            <a:off x="7682400" y="3215484"/>
            <a:ext cx="2923200" cy="292205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dirty="0" err="1">
                <a:latin typeface="IBM Plex Sans" panose="020B0503050203000203" pitchFamily="34" charset="0"/>
              </a:rPr>
              <a:t>Oráculo</a:t>
            </a:r>
            <a:endParaRPr lang="en-US" sz="5000" dirty="0">
              <a:latin typeface="IBM Plex Sans" panose="020B0503050203000203" pitchFamily="34" charset="0"/>
            </a:endParaRPr>
          </a:p>
        </p:txBody>
      </p:sp>
      <p:sp>
        <p:nvSpPr>
          <p:cNvPr id="14" name="Google Shape;316;gf3e56ac3a8_0_27">
            <a:extLst>
              <a:ext uri="{FF2B5EF4-FFF2-40B4-BE49-F238E27FC236}">
                <a16:creationId xmlns:a16="http://schemas.microsoft.com/office/drawing/2014/main" id="{CA5DCCF1-DA29-0B98-4BE2-A0759A3B9AB6}"/>
              </a:ext>
            </a:extLst>
          </p:cNvPr>
          <p:cNvSpPr txBox="1"/>
          <p:nvPr/>
        </p:nvSpPr>
        <p:spPr>
          <a:xfrm>
            <a:off x="12345404" y="3494309"/>
            <a:ext cx="2541600" cy="8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r">
              <a:lnSpc>
                <a:spcPct val="90000"/>
              </a:lnSpc>
              <a:buClr>
                <a:schemeClr val="dk1"/>
              </a:buClr>
              <a:buSzPts val="1100"/>
            </a:pPr>
            <a:r>
              <a:rPr lang="en-US" sz="4000" noProof="1">
                <a:solidFill>
                  <a:srgbClr val="121619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  <a:t>0</a:t>
            </a:r>
          </a:p>
          <a:p>
            <a:pPr algn="r">
              <a:lnSpc>
                <a:spcPct val="90000"/>
              </a:lnSpc>
              <a:buClr>
                <a:srgbClr val="000000"/>
              </a:buClr>
              <a:buSzPts val="2800"/>
            </a:pPr>
            <a:endParaRPr sz="5600" dirty="0">
              <a:solidFill>
                <a:srgbClr val="121619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  <p:sp>
        <p:nvSpPr>
          <p:cNvPr id="15" name="Google Shape;316;gf3e56ac3a8_0_27">
            <a:extLst>
              <a:ext uri="{FF2B5EF4-FFF2-40B4-BE49-F238E27FC236}">
                <a16:creationId xmlns:a16="http://schemas.microsoft.com/office/drawing/2014/main" id="{568F27AE-E8EF-D12C-5242-48B6079D0C04}"/>
              </a:ext>
            </a:extLst>
          </p:cNvPr>
          <p:cNvSpPr txBox="1"/>
          <p:nvPr/>
        </p:nvSpPr>
        <p:spPr>
          <a:xfrm>
            <a:off x="3741474" y="4534465"/>
            <a:ext cx="2763054" cy="8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90000"/>
              </a:lnSpc>
              <a:buClr>
                <a:schemeClr val="dk1"/>
              </a:buClr>
              <a:buSzPts val="1100"/>
            </a:pPr>
            <a:r>
              <a:rPr lang="en-US" sz="4000" noProof="1">
                <a:solidFill>
                  <a:srgbClr val="121619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  <a:t>0,0,1,0,1,…</a:t>
            </a:r>
          </a:p>
          <a:p>
            <a:pPr>
              <a:lnSpc>
                <a:spcPct val="90000"/>
              </a:lnSpc>
              <a:buClr>
                <a:srgbClr val="000000"/>
              </a:buClr>
              <a:buSzPts val="2800"/>
            </a:pPr>
            <a:endParaRPr sz="5600" dirty="0">
              <a:solidFill>
                <a:srgbClr val="121619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  <p:sp>
        <p:nvSpPr>
          <p:cNvPr id="16" name="Google Shape;316;gf3e56ac3a8_0_27">
            <a:extLst>
              <a:ext uri="{FF2B5EF4-FFF2-40B4-BE49-F238E27FC236}">
                <a16:creationId xmlns:a16="http://schemas.microsoft.com/office/drawing/2014/main" id="{44894065-3887-C2D4-9C1F-B1DB6018F570}"/>
              </a:ext>
            </a:extLst>
          </p:cNvPr>
          <p:cNvSpPr txBox="1"/>
          <p:nvPr/>
        </p:nvSpPr>
        <p:spPr>
          <a:xfrm>
            <a:off x="12345404" y="5623369"/>
            <a:ext cx="2541600" cy="8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r">
              <a:lnSpc>
                <a:spcPct val="90000"/>
              </a:lnSpc>
              <a:buClr>
                <a:schemeClr val="dk1"/>
              </a:buClr>
              <a:buSzPts val="1100"/>
            </a:pPr>
            <a:r>
              <a:rPr lang="en-US" sz="4000" noProof="1">
                <a:solidFill>
                  <a:srgbClr val="121619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  <a:t>1</a:t>
            </a:r>
          </a:p>
          <a:p>
            <a:pPr algn="r">
              <a:lnSpc>
                <a:spcPct val="90000"/>
              </a:lnSpc>
              <a:buClr>
                <a:srgbClr val="000000"/>
              </a:buClr>
              <a:buSzPts val="2800"/>
            </a:pPr>
            <a:endParaRPr sz="5600" dirty="0">
              <a:solidFill>
                <a:srgbClr val="121619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278B630-0AF6-C17F-3C88-6F0386BDACBB}"/>
              </a:ext>
            </a:extLst>
          </p:cNvPr>
          <p:cNvCxnSpPr>
            <a:cxnSpLocks/>
          </p:cNvCxnSpPr>
          <p:nvPr/>
        </p:nvCxnSpPr>
        <p:spPr>
          <a:xfrm flipV="1">
            <a:off x="11236186" y="3772715"/>
            <a:ext cx="3033486" cy="76175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26D8C99-4C4F-9488-E53A-80A400D0C33E}"/>
              </a:ext>
            </a:extLst>
          </p:cNvPr>
          <p:cNvCxnSpPr>
            <a:cxnSpLocks/>
          </p:cNvCxnSpPr>
          <p:nvPr/>
        </p:nvCxnSpPr>
        <p:spPr>
          <a:xfrm>
            <a:off x="11236186" y="4906201"/>
            <a:ext cx="3149600" cy="100315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78F9224-5C55-BD2A-864C-024315D105D1}"/>
              </a:ext>
            </a:extLst>
          </p:cNvPr>
          <p:cNvCxnSpPr>
            <a:cxnSpLocks/>
          </p:cNvCxnSpPr>
          <p:nvPr/>
        </p:nvCxnSpPr>
        <p:spPr>
          <a:xfrm>
            <a:off x="6292070" y="4733712"/>
            <a:ext cx="807545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8295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" name="Google Shape;314;gf3e56ac3a8_0_27" descr="A picture containing sink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44000" y="-36719"/>
            <a:ext cx="9179284" cy="6125042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gf3e56ac3a8_0_27"/>
          <p:cNvSpPr txBox="1"/>
          <p:nvPr/>
        </p:nvSpPr>
        <p:spPr>
          <a:xfrm>
            <a:off x="420480" y="402480"/>
            <a:ext cx="8283600" cy="7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000000"/>
              </a:buClr>
              <a:buSzPts val="1350"/>
            </a:pPr>
            <a:endParaRPr sz="2700">
              <a:solidFill>
                <a:srgbClr val="F2F3F8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16" name="Google Shape;316;gf3e56ac3a8_0_27"/>
          <p:cNvSpPr txBox="1"/>
          <p:nvPr/>
        </p:nvSpPr>
        <p:spPr>
          <a:xfrm>
            <a:off x="420480" y="402480"/>
            <a:ext cx="12874200" cy="16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90000"/>
              </a:lnSpc>
              <a:buClr>
                <a:schemeClr val="dk1"/>
              </a:buClr>
              <a:buSzPts val="1100"/>
            </a:pPr>
            <a:r>
              <a:rPr lang="en-US" sz="5600" dirty="0">
                <a:solidFill>
                  <a:srgbClr val="121619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  <a:t>Código de la </a:t>
            </a:r>
            <a:r>
              <a:rPr lang="en-US" sz="5600" dirty="0" err="1">
                <a:solidFill>
                  <a:srgbClr val="121619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  <a:t>implementación</a:t>
            </a:r>
            <a:r>
              <a:rPr lang="en-US" sz="5600" dirty="0">
                <a:solidFill>
                  <a:srgbClr val="121619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  <a:t> </a:t>
            </a:r>
            <a:r>
              <a:rPr lang="en-US" sz="5600" dirty="0" err="1">
                <a:solidFill>
                  <a:srgbClr val="121619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  <a:t>en</a:t>
            </a:r>
            <a:r>
              <a:rPr lang="en-US" sz="5600" dirty="0">
                <a:solidFill>
                  <a:srgbClr val="121619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  <a:t> Qiskit:</a:t>
            </a:r>
            <a:br>
              <a:rPr lang="en-US" sz="5600" dirty="0">
                <a:solidFill>
                  <a:srgbClr val="121619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</a:br>
            <a:r>
              <a:rPr lang="en-US" sz="5600" dirty="0" err="1">
                <a:solidFill>
                  <a:srgbClr val="121619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  <a:t>Algoritmo</a:t>
            </a:r>
            <a:r>
              <a:rPr lang="en-US" sz="5600" dirty="0">
                <a:solidFill>
                  <a:srgbClr val="121619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  <a:t> de Bernstein – Vazirani</a:t>
            </a:r>
          </a:p>
        </p:txBody>
      </p:sp>
      <p:sp>
        <p:nvSpPr>
          <p:cNvPr id="2" name="Google Shape;316;gf3e56ac3a8_0_27">
            <a:extLst>
              <a:ext uri="{FF2B5EF4-FFF2-40B4-BE49-F238E27FC236}">
                <a16:creationId xmlns:a16="http://schemas.microsoft.com/office/drawing/2014/main" id="{D5C0D2A8-6090-506F-97B1-9399EE48B357}"/>
              </a:ext>
            </a:extLst>
          </p:cNvPr>
          <p:cNvSpPr txBox="1"/>
          <p:nvPr/>
        </p:nvSpPr>
        <p:spPr>
          <a:xfrm>
            <a:off x="1259482" y="3726775"/>
            <a:ext cx="2541600" cy="1211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>
              <a:lnSpc>
                <a:spcPct val="90000"/>
              </a:lnSpc>
              <a:buClr>
                <a:schemeClr val="dk1"/>
              </a:buClr>
              <a:buSzPts val="1100"/>
            </a:pPr>
            <a:r>
              <a:rPr lang="en-US" sz="4000" noProof="1">
                <a:solidFill>
                  <a:srgbClr val="121619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  <a:t>Notebook</a:t>
            </a:r>
          </a:p>
          <a:p>
            <a:pPr algn="ctr">
              <a:lnSpc>
                <a:spcPct val="90000"/>
              </a:lnSpc>
              <a:buClr>
                <a:srgbClr val="000000"/>
              </a:buClr>
              <a:buSzPts val="2800"/>
            </a:pPr>
            <a:endParaRPr sz="5600" dirty="0">
              <a:solidFill>
                <a:srgbClr val="121619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  <p:sp>
        <p:nvSpPr>
          <p:cNvPr id="3" name="Google Shape;316;gf3e56ac3a8_0_27">
            <a:extLst>
              <a:ext uri="{FF2B5EF4-FFF2-40B4-BE49-F238E27FC236}">
                <a16:creationId xmlns:a16="http://schemas.microsoft.com/office/drawing/2014/main" id="{14D4BC4E-047F-A6A4-582D-2CA8738AD2FB}"/>
              </a:ext>
            </a:extLst>
          </p:cNvPr>
          <p:cNvSpPr txBox="1"/>
          <p:nvPr/>
        </p:nvSpPr>
        <p:spPr>
          <a:xfrm>
            <a:off x="964586" y="3021531"/>
            <a:ext cx="3131392" cy="1211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>
              <a:lnSpc>
                <a:spcPct val="90000"/>
              </a:lnSpc>
              <a:buClr>
                <a:schemeClr val="dk1"/>
              </a:buClr>
              <a:buSzPts val="1100"/>
            </a:pPr>
            <a:r>
              <a:rPr lang="en-US" sz="4000" noProof="1">
                <a:solidFill>
                  <a:srgbClr val="121619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  <a:t>Presentación</a:t>
            </a:r>
          </a:p>
          <a:p>
            <a:pPr algn="ctr">
              <a:lnSpc>
                <a:spcPct val="90000"/>
              </a:lnSpc>
              <a:buClr>
                <a:srgbClr val="000000"/>
              </a:buClr>
              <a:buSzPts val="2800"/>
            </a:pPr>
            <a:endParaRPr sz="5600" dirty="0">
              <a:solidFill>
                <a:srgbClr val="121619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  <p:sp>
        <p:nvSpPr>
          <p:cNvPr id="5" name="Google Shape;316;gf3e56ac3a8_0_27">
            <a:extLst>
              <a:ext uri="{FF2B5EF4-FFF2-40B4-BE49-F238E27FC236}">
                <a16:creationId xmlns:a16="http://schemas.microsoft.com/office/drawing/2014/main" id="{2DF001C0-9B87-F7D7-6AC0-A478E59FB5B7}"/>
              </a:ext>
            </a:extLst>
          </p:cNvPr>
          <p:cNvSpPr txBox="1"/>
          <p:nvPr/>
        </p:nvSpPr>
        <p:spPr>
          <a:xfrm>
            <a:off x="5719763" y="9021672"/>
            <a:ext cx="5968634" cy="6303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>
              <a:lnSpc>
                <a:spcPct val="90000"/>
              </a:lnSpc>
              <a:buClr>
                <a:schemeClr val="dk1"/>
              </a:buClr>
              <a:buSzPts val="1100"/>
            </a:pPr>
            <a:r>
              <a:rPr lang="en-US" sz="4000" noProof="1">
                <a:solidFill>
                  <a:srgbClr val="121619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  <a:t>Asistencia: </a:t>
            </a:r>
            <a:r>
              <a:rPr lang="en-US" sz="4000" b="1" i="0" dirty="0">
                <a:solidFill>
                  <a:srgbClr val="7030A0"/>
                </a:solidFill>
                <a:effectLst/>
                <a:latin typeface="gg sans"/>
              </a:rPr>
              <a:t>DG-756-UU</a:t>
            </a:r>
            <a:endParaRPr lang="en-US" sz="4000" b="1" noProof="1">
              <a:solidFill>
                <a:srgbClr val="7030A0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  <a:p>
            <a:pPr algn="ctr">
              <a:lnSpc>
                <a:spcPct val="90000"/>
              </a:lnSpc>
              <a:buClr>
                <a:srgbClr val="000000"/>
              </a:buClr>
              <a:buSzPts val="2800"/>
            </a:pPr>
            <a:endParaRPr sz="5600" dirty="0">
              <a:solidFill>
                <a:srgbClr val="121619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3EB9FE-A835-0275-82D2-EC068748E6D2}"/>
              </a:ext>
            </a:extLst>
          </p:cNvPr>
          <p:cNvSpPr txBox="1"/>
          <p:nvPr/>
        </p:nvSpPr>
        <p:spPr>
          <a:xfrm>
            <a:off x="4902204" y="3088517"/>
            <a:ext cx="916577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IBM Plex Sans" panose="020B0503050203000203" pitchFamily="34" charset="0"/>
                <a:hlinkClick r:id="rId4"/>
              </a:rPr>
              <a:t>https://github.com/fall-fest-latino/escuela-de-computacion-cuantica-2023/tree/main/dia03</a:t>
            </a:r>
            <a:r>
              <a:rPr lang="en-US" sz="3200" dirty="0">
                <a:latin typeface="IBM Plex Sans" panose="020B0503050203000203" pitchFamily="34" charset="0"/>
              </a:rPr>
              <a:t> </a:t>
            </a:r>
          </a:p>
        </p:txBody>
      </p:sp>
      <p:sp>
        <p:nvSpPr>
          <p:cNvPr id="10" name="Google Shape;316;gf3e56ac3a8_0_27">
            <a:extLst>
              <a:ext uri="{FF2B5EF4-FFF2-40B4-BE49-F238E27FC236}">
                <a16:creationId xmlns:a16="http://schemas.microsoft.com/office/drawing/2014/main" id="{66586206-99A6-5818-5204-EF90C8243DDC}"/>
              </a:ext>
            </a:extLst>
          </p:cNvPr>
          <p:cNvSpPr txBox="1"/>
          <p:nvPr/>
        </p:nvSpPr>
        <p:spPr>
          <a:xfrm>
            <a:off x="1259482" y="6560165"/>
            <a:ext cx="2541600" cy="1211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>
              <a:lnSpc>
                <a:spcPct val="90000"/>
              </a:lnSpc>
              <a:buClr>
                <a:schemeClr val="dk1"/>
              </a:buClr>
              <a:buSzPts val="1100"/>
            </a:pPr>
            <a:r>
              <a:rPr lang="en-US" sz="4000" noProof="1">
                <a:solidFill>
                  <a:srgbClr val="121619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  <a:t>Notebook</a:t>
            </a:r>
            <a:br>
              <a:rPr lang="en-US" sz="4000" noProof="1">
                <a:solidFill>
                  <a:srgbClr val="121619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</a:br>
            <a:r>
              <a:rPr lang="en-US" sz="2800" noProof="1">
                <a:solidFill>
                  <a:srgbClr val="121619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  <a:t>(Google Colab)</a:t>
            </a:r>
          </a:p>
          <a:p>
            <a:pPr algn="ctr">
              <a:lnSpc>
                <a:spcPct val="90000"/>
              </a:lnSpc>
              <a:buClr>
                <a:srgbClr val="000000"/>
              </a:buClr>
              <a:buSzPts val="2800"/>
            </a:pPr>
            <a:endParaRPr sz="5600" dirty="0">
              <a:solidFill>
                <a:srgbClr val="121619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21A5A8-4C7F-B5EB-E3FB-E9FAAC89D560}"/>
              </a:ext>
            </a:extLst>
          </p:cNvPr>
          <p:cNvSpPr txBox="1"/>
          <p:nvPr/>
        </p:nvSpPr>
        <p:spPr>
          <a:xfrm>
            <a:off x="4902204" y="6627151"/>
            <a:ext cx="916577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IBM Plex Sans" panose="020B0503050203000203" pitchFamily="34" charset="0"/>
                <a:hlinkClick r:id="rId5"/>
              </a:rPr>
              <a:t>https://colab.research.google.com/drive/14fdsjygDW-JDKU_5nyjIeVkl6MrPCcG7?usp=sharing</a:t>
            </a:r>
            <a:r>
              <a:rPr lang="en-US" sz="3200" dirty="0">
                <a:latin typeface="IBM Plex Sans" panose="020B0503050203000203" pitchFamily="34" charset="0"/>
              </a:rPr>
              <a:t>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CE5F6B5-8D22-206C-6C4C-EF4BD31259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366881" y="2259236"/>
            <a:ext cx="2900649" cy="293507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1AB8A33-C967-6A2B-6C61-0B475EFDD7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375999" y="5767283"/>
            <a:ext cx="2891531" cy="2935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8668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" name="Google Shape;314;gf3e56ac3a8_0_27" descr="A picture containing sink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44000" y="-36719"/>
            <a:ext cx="9179284" cy="6125042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gf3e56ac3a8_0_27"/>
          <p:cNvSpPr txBox="1"/>
          <p:nvPr/>
        </p:nvSpPr>
        <p:spPr>
          <a:xfrm>
            <a:off x="420480" y="402480"/>
            <a:ext cx="8283600" cy="7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000000"/>
              </a:buClr>
              <a:buSzPts val="1350"/>
            </a:pPr>
            <a:endParaRPr sz="2700" dirty="0">
              <a:solidFill>
                <a:srgbClr val="F2F3F8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16" name="Google Shape;316;gf3e56ac3a8_0_27"/>
          <p:cNvSpPr txBox="1"/>
          <p:nvPr/>
        </p:nvSpPr>
        <p:spPr>
          <a:xfrm>
            <a:off x="420480" y="402480"/>
            <a:ext cx="12874200" cy="16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90000"/>
              </a:lnSpc>
              <a:buClr>
                <a:schemeClr val="dk1"/>
              </a:buClr>
              <a:buSzPts val="1100"/>
            </a:pPr>
            <a:r>
              <a:rPr lang="en-US" sz="5600" noProof="1">
                <a:solidFill>
                  <a:srgbClr val="121619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  <a:t>Algoritmo Clásico</a:t>
            </a:r>
          </a:p>
          <a:p>
            <a:pPr>
              <a:lnSpc>
                <a:spcPct val="90000"/>
              </a:lnSpc>
              <a:buClr>
                <a:srgbClr val="000000"/>
              </a:buClr>
              <a:buSzPts val="2800"/>
            </a:pPr>
            <a:endParaRPr sz="5600" dirty="0">
              <a:solidFill>
                <a:srgbClr val="121619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8E4706D-1390-5D42-BC8B-0E0637C214D3}"/>
              </a:ext>
            </a:extLst>
          </p:cNvPr>
          <p:cNvSpPr/>
          <p:nvPr/>
        </p:nvSpPr>
        <p:spPr>
          <a:xfrm>
            <a:off x="6716109" y="3988676"/>
            <a:ext cx="4288221" cy="3972910"/>
          </a:xfrm>
          <a:prstGeom prst="rect">
            <a:avLst/>
          </a:prstGeom>
          <a:solidFill>
            <a:srgbClr val="AB7FE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0" dirty="0">
              <a:latin typeface="IBM Plex Sans" panose="020B0503050203000203" pitchFamily="34" charset="0"/>
            </a:endParaRP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4DDC45FE-B9DF-B147-E269-1C206A5EAD99}"/>
              </a:ext>
            </a:extLst>
          </p:cNvPr>
          <p:cNvSpPr/>
          <p:nvPr/>
        </p:nvSpPr>
        <p:spPr>
          <a:xfrm>
            <a:off x="2962080" y="5596759"/>
            <a:ext cx="3200400" cy="851338"/>
          </a:xfrm>
          <a:prstGeom prst="rightArrow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D36F11DA-DA6E-AE07-4D86-01838D9CC698}"/>
              </a:ext>
            </a:extLst>
          </p:cNvPr>
          <p:cNvSpPr/>
          <p:nvPr/>
        </p:nvSpPr>
        <p:spPr>
          <a:xfrm>
            <a:off x="11557959" y="5596759"/>
            <a:ext cx="3200400" cy="851338"/>
          </a:xfrm>
          <a:prstGeom prst="rightArrow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Google Shape;316;gf3e56ac3a8_0_27">
            <a:extLst>
              <a:ext uri="{FF2B5EF4-FFF2-40B4-BE49-F238E27FC236}">
                <a16:creationId xmlns:a16="http://schemas.microsoft.com/office/drawing/2014/main" id="{12334360-9419-EAA0-1B72-E8B5BB0BCD76}"/>
              </a:ext>
            </a:extLst>
          </p:cNvPr>
          <p:cNvSpPr txBox="1"/>
          <p:nvPr/>
        </p:nvSpPr>
        <p:spPr>
          <a:xfrm>
            <a:off x="6716108" y="7455493"/>
            <a:ext cx="4288222" cy="8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>
              <a:lnSpc>
                <a:spcPct val="90000"/>
              </a:lnSpc>
              <a:buClr>
                <a:schemeClr val="dk1"/>
              </a:buClr>
              <a:buSzPts val="1100"/>
            </a:pPr>
            <a:r>
              <a:rPr lang="en-US" sz="3000" noProof="1">
                <a:solidFill>
                  <a:srgbClr val="121619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  <a:t>Sumador clásico</a:t>
            </a:r>
          </a:p>
          <a:p>
            <a:pPr algn="ctr">
              <a:lnSpc>
                <a:spcPct val="90000"/>
              </a:lnSpc>
              <a:buClr>
                <a:srgbClr val="000000"/>
              </a:buClr>
              <a:buSzPts val="2800"/>
            </a:pPr>
            <a:endParaRPr sz="3000" dirty="0">
              <a:solidFill>
                <a:srgbClr val="121619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  <p:sp>
        <p:nvSpPr>
          <p:cNvPr id="6" name="Google Shape;316;gf3e56ac3a8_0_27">
            <a:extLst>
              <a:ext uri="{FF2B5EF4-FFF2-40B4-BE49-F238E27FC236}">
                <a16:creationId xmlns:a16="http://schemas.microsoft.com/office/drawing/2014/main" id="{3702A409-9131-56DC-F3E9-38686260A222}"/>
              </a:ext>
            </a:extLst>
          </p:cNvPr>
          <p:cNvSpPr txBox="1"/>
          <p:nvPr/>
        </p:nvSpPr>
        <p:spPr>
          <a:xfrm>
            <a:off x="12216759" y="6777455"/>
            <a:ext cx="2541600" cy="8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r">
              <a:lnSpc>
                <a:spcPct val="90000"/>
              </a:lnSpc>
              <a:buClr>
                <a:schemeClr val="dk1"/>
              </a:buClr>
              <a:buSzPts val="1100"/>
            </a:pPr>
            <a:r>
              <a:rPr lang="en-US" sz="4000" noProof="1">
                <a:solidFill>
                  <a:srgbClr val="121619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  <a:t>Salida</a:t>
            </a:r>
          </a:p>
          <a:p>
            <a:pPr algn="r">
              <a:lnSpc>
                <a:spcPct val="90000"/>
              </a:lnSpc>
              <a:buClr>
                <a:srgbClr val="000000"/>
              </a:buClr>
              <a:buSzPts val="2800"/>
            </a:pPr>
            <a:endParaRPr sz="5600" dirty="0">
              <a:solidFill>
                <a:srgbClr val="121619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101EFCF-69AB-B805-7F61-D121495EE0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9262" y="4831136"/>
            <a:ext cx="4001914" cy="2388975"/>
          </a:xfrm>
          <a:prstGeom prst="rect">
            <a:avLst/>
          </a:prstGeom>
        </p:spPr>
      </p:pic>
      <p:sp>
        <p:nvSpPr>
          <p:cNvPr id="12" name="Google Shape;316;gf3e56ac3a8_0_27">
            <a:extLst>
              <a:ext uri="{FF2B5EF4-FFF2-40B4-BE49-F238E27FC236}">
                <a16:creationId xmlns:a16="http://schemas.microsoft.com/office/drawing/2014/main" id="{3F7E64BF-A5A1-37E2-AA42-3388AD6A4A6E}"/>
              </a:ext>
            </a:extLst>
          </p:cNvPr>
          <p:cNvSpPr txBox="1"/>
          <p:nvPr/>
        </p:nvSpPr>
        <p:spPr>
          <a:xfrm>
            <a:off x="2962080" y="4855783"/>
            <a:ext cx="2541600" cy="8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90000"/>
              </a:lnSpc>
              <a:buClr>
                <a:schemeClr val="dk1"/>
              </a:buClr>
              <a:buSzPts val="1100"/>
            </a:pPr>
            <a:r>
              <a:rPr lang="en-US" sz="4000" noProof="1">
                <a:solidFill>
                  <a:srgbClr val="121619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  <a:t>Entrada</a:t>
            </a:r>
          </a:p>
          <a:p>
            <a:pPr>
              <a:lnSpc>
                <a:spcPct val="90000"/>
              </a:lnSpc>
              <a:buClr>
                <a:srgbClr val="000000"/>
              </a:buClr>
              <a:buSzPts val="2800"/>
            </a:pPr>
            <a:endParaRPr sz="5600" dirty="0">
              <a:solidFill>
                <a:srgbClr val="121619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6296471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" name="Google Shape;314;gf3e56ac3a8_0_27" descr="A picture containing sink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44000" y="-36719"/>
            <a:ext cx="9179284" cy="6125042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gf3e56ac3a8_0_27"/>
          <p:cNvSpPr txBox="1"/>
          <p:nvPr/>
        </p:nvSpPr>
        <p:spPr>
          <a:xfrm>
            <a:off x="420480" y="402480"/>
            <a:ext cx="8283600" cy="7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000000"/>
              </a:buClr>
              <a:buSzPts val="1350"/>
            </a:pPr>
            <a:endParaRPr sz="2700" dirty="0">
              <a:solidFill>
                <a:srgbClr val="F2F3F8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16" name="Google Shape;316;gf3e56ac3a8_0_27"/>
          <p:cNvSpPr txBox="1"/>
          <p:nvPr/>
        </p:nvSpPr>
        <p:spPr>
          <a:xfrm>
            <a:off x="420480" y="402480"/>
            <a:ext cx="12874200" cy="16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90000"/>
              </a:lnSpc>
              <a:buClr>
                <a:schemeClr val="dk1"/>
              </a:buClr>
              <a:buSzPts val="1100"/>
            </a:pPr>
            <a:r>
              <a:rPr lang="en-US" sz="5600" noProof="1">
                <a:solidFill>
                  <a:srgbClr val="121619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  <a:t>Algoritmo Cuántico</a:t>
            </a:r>
          </a:p>
          <a:p>
            <a:pPr>
              <a:lnSpc>
                <a:spcPct val="90000"/>
              </a:lnSpc>
              <a:buClr>
                <a:srgbClr val="000000"/>
              </a:buClr>
              <a:buSzPts val="2800"/>
            </a:pPr>
            <a:endParaRPr sz="5600" dirty="0">
              <a:solidFill>
                <a:srgbClr val="121619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8E4706D-1390-5D42-BC8B-0E0637C214D3}"/>
              </a:ext>
            </a:extLst>
          </p:cNvPr>
          <p:cNvSpPr/>
          <p:nvPr/>
        </p:nvSpPr>
        <p:spPr>
          <a:xfrm>
            <a:off x="6716109" y="3988676"/>
            <a:ext cx="4288221" cy="3972910"/>
          </a:xfrm>
          <a:prstGeom prst="rect">
            <a:avLst/>
          </a:prstGeom>
          <a:solidFill>
            <a:srgbClr val="AB7FE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0" dirty="0">
              <a:latin typeface="IBM Plex Sans" panose="020B0503050203000203" pitchFamily="34" charset="0"/>
            </a:endParaRP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4DDC45FE-B9DF-B147-E269-1C206A5EAD99}"/>
              </a:ext>
            </a:extLst>
          </p:cNvPr>
          <p:cNvSpPr/>
          <p:nvPr/>
        </p:nvSpPr>
        <p:spPr>
          <a:xfrm>
            <a:off x="2962080" y="5596759"/>
            <a:ext cx="3200400" cy="851338"/>
          </a:xfrm>
          <a:prstGeom prst="rightArrow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D36F11DA-DA6E-AE07-4D86-01838D9CC698}"/>
              </a:ext>
            </a:extLst>
          </p:cNvPr>
          <p:cNvSpPr/>
          <p:nvPr/>
        </p:nvSpPr>
        <p:spPr>
          <a:xfrm>
            <a:off x="11557959" y="5596759"/>
            <a:ext cx="3200400" cy="851338"/>
          </a:xfrm>
          <a:prstGeom prst="rightArrow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Google Shape;316;gf3e56ac3a8_0_27">
            <a:extLst>
              <a:ext uri="{FF2B5EF4-FFF2-40B4-BE49-F238E27FC236}">
                <a16:creationId xmlns:a16="http://schemas.microsoft.com/office/drawing/2014/main" id="{12334360-9419-EAA0-1B72-E8B5BB0BCD76}"/>
              </a:ext>
            </a:extLst>
          </p:cNvPr>
          <p:cNvSpPr txBox="1"/>
          <p:nvPr/>
        </p:nvSpPr>
        <p:spPr>
          <a:xfrm>
            <a:off x="2962080" y="4855783"/>
            <a:ext cx="2541600" cy="8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90000"/>
              </a:lnSpc>
              <a:buClr>
                <a:schemeClr val="dk1"/>
              </a:buClr>
              <a:buSzPts val="1100"/>
            </a:pPr>
            <a:r>
              <a:rPr lang="en-US" sz="4000" noProof="1">
                <a:solidFill>
                  <a:srgbClr val="121619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  <a:t>Entrada</a:t>
            </a:r>
          </a:p>
          <a:p>
            <a:pPr>
              <a:lnSpc>
                <a:spcPct val="90000"/>
              </a:lnSpc>
              <a:buClr>
                <a:srgbClr val="000000"/>
              </a:buClr>
              <a:buSzPts val="2800"/>
            </a:pPr>
            <a:endParaRPr sz="5600" dirty="0">
              <a:solidFill>
                <a:srgbClr val="121619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  <p:sp>
        <p:nvSpPr>
          <p:cNvPr id="6" name="Google Shape;316;gf3e56ac3a8_0_27">
            <a:extLst>
              <a:ext uri="{FF2B5EF4-FFF2-40B4-BE49-F238E27FC236}">
                <a16:creationId xmlns:a16="http://schemas.microsoft.com/office/drawing/2014/main" id="{3702A409-9131-56DC-F3E9-38686260A222}"/>
              </a:ext>
            </a:extLst>
          </p:cNvPr>
          <p:cNvSpPr txBox="1"/>
          <p:nvPr/>
        </p:nvSpPr>
        <p:spPr>
          <a:xfrm>
            <a:off x="12216759" y="6777455"/>
            <a:ext cx="2541600" cy="8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r">
              <a:lnSpc>
                <a:spcPct val="90000"/>
              </a:lnSpc>
              <a:buClr>
                <a:schemeClr val="dk1"/>
              </a:buClr>
              <a:buSzPts val="1100"/>
            </a:pPr>
            <a:r>
              <a:rPr lang="en-US" sz="4000" noProof="1">
                <a:solidFill>
                  <a:srgbClr val="121619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  <a:t>Salida</a:t>
            </a:r>
          </a:p>
          <a:p>
            <a:pPr algn="r">
              <a:lnSpc>
                <a:spcPct val="90000"/>
              </a:lnSpc>
              <a:buClr>
                <a:srgbClr val="000000"/>
              </a:buClr>
              <a:buSzPts val="2800"/>
            </a:pPr>
            <a:endParaRPr sz="5600" dirty="0">
              <a:solidFill>
                <a:srgbClr val="121619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FB7ABA5-3989-09DE-485E-79E543B9CD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7717" y="4717528"/>
            <a:ext cx="3965003" cy="2609800"/>
          </a:xfrm>
          <a:prstGeom prst="rect">
            <a:avLst/>
          </a:prstGeom>
        </p:spPr>
      </p:pic>
      <p:sp>
        <p:nvSpPr>
          <p:cNvPr id="9" name="Google Shape;316;gf3e56ac3a8_0_27">
            <a:extLst>
              <a:ext uri="{FF2B5EF4-FFF2-40B4-BE49-F238E27FC236}">
                <a16:creationId xmlns:a16="http://schemas.microsoft.com/office/drawing/2014/main" id="{FDF81304-1093-477C-EE08-B13B916D8BE9}"/>
              </a:ext>
            </a:extLst>
          </p:cNvPr>
          <p:cNvSpPr txBox="1"/>
          <p:nvPr/>
        </p:nvSpPr>
        <p:spPr>
          <a:xfrm>
            <a:off x="6716108" y="7455493"/>
            <a:ext cx="4288222" cy="8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>
              <a:lnSpc>
                <a:spcPct val="90000"/>
              </a:lnSpc>
              <a:buClr>
                <a:schemeClr val="dk1"/>
              </a:buClr>
              <a:buSzPts val="1100"/>
            </a:pPr>
            <a:r>
              <a:rPr lang="en-US" sz="3000" noProof="1">
                <a:solidFill>
                  <a:srgbClr val="121619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  <a:t>Sumador cuántico</a:t>
            </a:r>
          </a:p>
          <a:p>
            <a:pPr algn="ctr">
              <a:lnSpc>
                <a:spcPct val="90000"/>
              </a:lnSpc>
              <a:buClr>
                <a:srgbClr val="000000"/>
              </a:buClr>
              <a:buSzPts val="2800"/>
            </a:pPr>
            <a:endParaRPr sz="3000" dirty="0">
              <a:solidFill>
                <a:srgbClr val="121619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1430281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" name="Google Shape;314;gf3e56ac3a8_0_27" descr="A picture containing sink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44000" y="-36719"/>
            <a:ext cx="9179284" cy="6125042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gf3e56ac3a8_0_27"/>
          <p:cNvSpPr txBox="1"/>
          <p:nvPr/>
        </p:nvSpPr>
        <p:spPr>
          <a:xfrm>
            <a:off x="420480" y="402480"/>
            <a:ext cx="8283600" cy="7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000000"/>
              </a:buClr>
              <a:buSzPts val="1350"/>
            </a:pPr>
            <a:endParaRPr sz="2700">
              <a:solidFill>
                <a:srgbClr val="F2F3F8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16" name="Google Shape;316;gf3e56ac3a8_0_27"/>
          <p:cNvSpPr txBox="1"/>
          <p:nvPr/>
        </p:nvSpPr>
        <p:spPr>
          <a:xfrm>
            <a:off x="420480" y="402480"/>
            <a:ext cx="12874200" cy="16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90000"/>
              </a:lnSpc>
              <a:buClr>
                <a:schemeClr val="dk1"/>
              </a:buClr>
              <a:buSzPts val="1100"/>
            </a:pPr>
            <a:r>
              <a:rPr lang="en-US" sz="5600" dirty="0">
                <a:solidFill>
                  <a:srgbClr val="121619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  <a:t>¿Para </a:t>
            </a:r>
            <a:r>
              <a:rPr lang="en-US" sz="5600" dirty="0" err="1">
                <a:solidFill>
                  <a:srgbClr val="121619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  <a:t>qué</a:t>
            </a:r>
            <a:r>
              <a:rPr lang="en-US" sz="5600" dirty="0">
                <a:solidFill>
                  <a:srgbClr val="121619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  <a:t>?</a:t>
            </a:r>
            <a:endParaRPr sz="5600" dirty="0">
              <a:solidFill>
                <a:srgbClr val="121619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  <a:p>
            <a:pPr>
              <a:lnSpc>
                <a:spcPct val="90000"/>
              </a:lnSpc>
              <a:buClr>
                <a:srgbClr val="000000"/>
              </a:buClr>
              <a:buSzPts val="2800"/>
            </a:pPr>
            <a:endParaRPr sz="5600" dirty="0">
              <a:solidFill>
                <a:srgbClr val="121619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A39237-849E-15E0-1C8E-DC888AFE17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3966" y="1213764"/>
            <a:ext cx="11060068" cy="855464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BC578EE-B5F4-78D0-8D33-1C04B0232DA6}"/>
              </a:ext>
            </a:extLst>
          </p:cNvPr>
          <p:cNvSpPr txBox="1"/>
          <p:nvPr/>
        </p:nvSpPr>
        <p:spPr>
          <a:xfrm>
            <a:off x="9122230" y="9757910"/>
            <a:ext cx="91657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dirty="0">
                <a:latin typeface="IBM Plex Sans" panose="020B0503050203000203" pitchFamily="34" charset="0"/>
              </a:rPr>
              <a:t>Imagen </a:t>
            </a:r>
            <a:r>
              <a:rPr lang="en-US" dirty="0" err="1">
                <a:latin typeface="IBM Plex Sans" panose="020B0503050203000203" pitchFamily="34" charset="0"/>
              </a:rPr>
              <a:t>obtenida</a:t>
            </a:r>
            <a:r>
              <a:rPr lang="en-US" dirty="0">
                <a:latin typeface="IBM Plex Sans" panose="020B0503050203000203" pitchFamily="34" charset="0"/>
              </a:rPr>
              <a:t> de </a:t>
            </a:r>
            <a:r>
              <a:rPr lang="en-US" dirty="0">
                <a:latin typeface="IBM Plex Sans" panose="020B0503050203000203" pitchFamily="34" charset="0"/>
                <a:hlinkClick r:id="rId5"/>
              </a:rPr>
              <a:t>IBM Institute for </a:t>
            </a:r>
            <a:r>
              <a:rPr lang="en-US" dirty="0" err="1">
                <a:latin typeface="IBM Plex Sans" panose="020B0503050203000203" pitchFamily="34" charset="0"/>
                <a:hlinkClick r:id="rId5"/>
              </a:rPr>
              <a:t>Bussiness</a:t>
            </a:r>
            <a:r>
              <a:rPr lang="en-US" dirty="0">
                <a:latin typeface="IBM Plex Sans" panose="020B0503050203000203" pitchFamily="34" charset="0"/>
                <a:hlinkClick r:id="rId5"/>
              </a:rPr>
              <a:t> Value</a:t>
            </a:r>
            <a:endParaRPr lang="en-US" dirty="0">
              <a:latin typeface="IBM Plex Sans" panose="020B050305020300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99462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" name="Google Shape;314;gf3e56ac3a8_0_27" descr="A picture containing sink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44000" y="-36719"/>
            <a:ext cx="9179284" cy="6125042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gf3e56ac3a8_0_27"/>
          <p:cNvSpPr txBox="1"/>
          <p:nvPr/>
        </p:nvSpPr>
        <p:spPr>
          <a:xfrm>
            <a:off x="420480" y="402480"/>
            <a:ext cx="8283600" cy="7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000000"/>
              </a:buClr>
              <a:buSzPts val="1350"/>
            </a:pPr>
            <a:endParaRPr sz="2700">
              <a:solidFill>
                <a:srgbClr val="F2F3F8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16" name="Google Shape;316;gf3e56ac3a8_0_27"/>
          <p:cNvSpPr txBox="1"/>
          <p:nvPr/>
        </p:nvSpPr>
        <p:spPr>
          <a:xfrm>
            <a:off x="420479" y="402480"/>
            <a:ext cx="14558263" cy="16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90000"/>
              </a:lnSpc>
              <a:buClr>
                <a:schemeClr val="dk1"/>
              </a:buClr>
              <a:buSzPts val="1100"/>
            </a:pPr>
            <a:r>
              <a:rPr lang="en-US" sz="5600" dirty="0">
                <a:solidFill>
                  <a:srgbClr val="121619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  <a:t>Quantum advantage (Quantum supremacy)</a:t>
            </a:r>
            <a:endParaRPr sz="5600" dirty="0">
              <a:solidFill>
                <a:srgbClr val="121619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  <a:p>
            <a:pPr>
              <a:lnSpc>
                <a:spcPct val="90000"/>
              </a:lnSpc>
              <a:buClr>
                <a:srgbClr val="000000"/>
              </a:buClr>
              <a:buSzPts val="2800"/>
            </a:pPr>
            <a:endParaRPr sz="5600" dirty="0">
              <a:solidFill>
                <a:srgbClr val="121619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  <p:pic>
        <p:nvPicPr>
          <p:cNvPr id="3078" name="Picture 6" descr="Fig. 3">
            <a:extLst>
              <a:ext uri="{FF2B5EF4-FFF2-40B4-BE49-F238E27FC236}">
                <a16:creationId xmlns:a16="http://schemas.microsoft.com/office/drawing/2014/main" id="{9A8FADA4-61E9-74EF-9BB2-BF771F24F3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0777" y="5147100"/>
            <a:ext cx="8998856" cy="2475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C11BF35-1F9E-0914-830D-84A15ABF2F04}"/>
              </a:ext>
            </a:extLst>
          </p:cNvPr>
          <p:cNvSpPr txBox="1"/>
          <p:nvPr/>
        </p:nvSpPr>
        <p:spPr>
          <a:xfrm>
            <a:off x="745672" y="2528302"/>
            <a:ext cx="1679665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3600" b="0" i="0" dirty="0">
                <a:effectLst/>
                <a:latin typeface="IBM Plex Sans" panose="020B0503050203000203" pitchFamily="34" charset="0"/>
              </a:rPr>
              <a:t>Demostrar que un dispositivo cuántico programable puede resolver un problema que ninguna computadora clásica puede resolver en cualquier cantidad de tiempo factible (independientemente de la utilidad del problema).</a:t>
            </a:r>
            <a:endParaRPr lang="en-US" sz="3600" dirty="0">
              <a:latin typeface="IBM Plex Sans" panose="020B050305020300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3FFD3A-FECC-4D98-659E-3A9BE4AA5FF4}"/>
              </a:ext>
            </a:extLst>
          </p:cNvPr>
          <p:cNvSpPr txBox="1"/>
          <p:nvPr/>
        </p:nvSpPr>
        <p:spPr>
          <a:xfrm>
            <a:off x="745672" y="5143500"/>
            <a:ext cx="7958408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3200" b="0" i="0" dirty="0">
                <a:effectLst/>
                <a:latin typeface="IBM Plex Sans" panose="020B0503050203000203" pitchFamily="34" charset="0"/>
              </a:rPr>
              <a:t>Octubre de 2019, </a:t>
            </a:r>
            <a:r>
              <a:rPr lang="es-ES" sz="3200" b="0" dirty="0">
                <a:effectLst/>
                <a:latin typeface="IBM Plex Sans" panose="020B0503050203000203" pitchFamily="34" charset="0"/>
              </a:rPr>
              <a:t>Google clamó haber alcanzado la </a:t>
            </a:r>
            <a:r>
              <a:rPr lang="es-ES" sz="3200" b="1" dirty="0">
                <a:effectLst/>
                <a:latin typeface="IBM Plex Sans" panose="020B0503050203000203" pitchFamily="34" charset="0"/>
              </a:rPr>
              <a:t>supremacía cuántica</a:t>
            </a:r>
            <a:r>
              <a:rPr lang="es-ES" sz="3200" b="0" dirty="0">
                <a:effectLst/>
                <a:latin typeface="IBM Plex Sans" panose="020B0503050203000203" pitchFamily="34" charset="0"/>
              </a:rPr>
              <a:t> con su computadora cuántica</a:t>
            </a:r>
            <a:r>
              <a:rPr lang="es-ES" sz="3200" dirty="0">
                <a:latin typeface="IBM Plex Sans" panose="020B0503050203000203" pitchFamily="34" charset="0"/>
              </a:rPr>
              <a:t> llamada</a:t>
            </a:r>
            <a:r>
              <a:rPr lang="es-ES" sz="3200" b="0" dirty="0">
                <a:effectLst/>
                <a:latin typeface="IBM Plex Sans" panose="020B0503050203000203" pitchFamily="34" charset="0"/>
              </a:rPr>
              <a:t> </a:t>
            </a:r>
            <a:r>
              <a:rPr lang="es-ES" sz="3200" b="0" i="1" dirty="0" err="1">
                <a:effectLst/>
                <a:latin typeface="IBM Plex Sans" panose="020B0503050203000203" pitchFamily="34" charset="0"/>
              </a:rPr>
              <a:t>Sycamore</a:t>
            </a:r>
            <a:r>
              <a:rPr lang="es-ES" sz="3200" b="0" dirty="0">
                <a:effectLst/>
                <a:latin typeface="IBM Plex Sans" panose="020B0503050203000203" pitchFamily="34" charset="0"/>
              </a:rPr>
              <a:t> [</a:t>
            </a:r>
            <a:r>
              <a:rPr lang="es-ES" sz="3200" b="0" u="none" strike="noStrike" dirty="0" err="1">
                <a:effectLst/>
                <a:latin typeface="IBM Plex Sans" panose="020B0503050203000203" pitchFamily="34" charset="0"/>
                <a:hlinkClick r:id="rId5"/>
              </a:rPr>
              <a:t>Arute</a:t>
            </a:r>
            <a:r>
              <a:rPr lang="es-ES" sz="3200" b="0" u="none" strike="noStrike" dirty="0">
                <a:effectLst/>
                <a:latin typeface="IBM Plex Sans" panose="020B0503050203000203" pitchFamily="34" charset="0"/>
                <a:hlinkClick r:id="rId5"/>
              </a:rPr>
              <a:t>, F., et. </a:t>
            </a:r>
            <a:r>
              <a:rPr lang="es-ES" sz="3200" b="0" i="0" u="none" strike="noStrike" dirty="0">
                <a:effectLst/>
                <a:latin typeface="IBM Plex Sans" panose="020B0503050203000203" pitchFamily="34" charset="0"/>
                <a:hlinkClick r:id="rId5"/>
              </a:rPr>
              <a:t>al.</a:t>
            </a:r>
            <a:r>
              <a:rPr lang="es-ES" sz="3200" b="0" i="0" dirty="0">
                <a:effectLst/>
                <a:latin typeface="IBM Plex Sans" panose="020B0503050203000203" pitchFamily="34" charset="0"/>
              </a:rPr>
              <a:t>]</a:t>
            </a:r>
            <a:endParaRPr lang="en-US" sz="3200" dirty="0">
              <a:latin typeface="IBM Plex Sans" panose="020B050305020300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2EFDFC-045B-F525-365E-921093D01AC5}"/>
              </a:ext>
            </a:extLst>
          </p:cNvPr>
          <p:cNvSpPr txBox="1"/>
          <p:nvPr/>
        </p:nvSpPr>
        <p:spPr>
          <a:xfrm>
            <a:off x="745672" y="8487039"/>
            <a:ext cx="1469752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3200" b="0" i="0" dirty="0">
                <a:effectLst/>
                <a:latin typeface="IBM Plex Sans" panose="020B0503050203000203" pitchFamily="34" charset="0"/>
              </a:rPr>
              <a:t>IBM no tardó en salir a cuestionar esa afirmación [</a:t>
            </a:r>
            <a:r>
              <a:rPr lang="es-ES" sz="3200" b="0" i="0" u="none" strike="noStrike" dirty="0" err="1">
                <a:effectLst/>
                <a:latin typeface="IBM Plex Sans" panose="020B0503050203000203" pitchFamily="34" charset="0"/>
                <a:hlinkClick r:id="rId6"/>
              </a:rPr>
              <a:t>Pednault</a:t>
            </a:r>
            <a:r>
              <a:rPr lang="es-ES" sz="3200" b="0" i="0" u="none" strike="noStrike" dirty="0">
                <a:effectLst/>
                <a:latin typeface="IBM Plex Sans" panose="020B0503050203000203" pitchFamily="34" charset="0"/>
                <a:hlinkClick r:id="rId6"/>
              </a:rPr>
              <a:t>, E., et. al.</a:t>
            </a:r>
            <a:r>
              <a:rPr lang="es-ES" sz="3200" b="0" i="0" dirty="0">
                <a:effectLst/>
                <a:latin typeface="IBM Plex Sans" panose="020B0503050203000203" pitchFamily="34" charset="0"/>
              </a:rPr>
              <a:t>]</a:t>
            </a:r>
            <a:endParaRPr lang="en-US" sz="3200" dirty="0">
              <a:latin typeface="IBM Plex Sans" panose="020B050305020300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25164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" name="Google Shape;314;gf3e56ac3a8_0_27" descr="A picture containing sink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44000" y="-36719"/>
            <a:ext cx="9179284" cy="6125042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gf3e56ac3a8_0_27"/>
          <p:cNvSpPr txBox="1"/>
          <p:nvPr/>
        </p:nvSpPr>
        <p:spPr>
          <a:xfrm>
            <a:off x="420480" y="402480"/>
            <a:ext cx="8283600" cy="7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000000"/>
              </a:buClr>
              <a:buSzPts val="1350"/>
            </a:pPr>
            <a:endParaRPr sz="2700">
              <a:solidFill>
                <a:srgbClr val="F2F3F8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16" name="Google Shape;316;gf3e56ac3a8_0_27"/>
          <p:cNvSpPr txBox="1"/>
          <p:nvPr/>
        </p:nvSpPr>
        <p:spPr>
          <a:xfrm>
            <a:off x="420480" y="402480"/>
            <a:ext cx="12874200" cy="16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90000"/>
              </a:lnSpc>
              <a:buClr>
                <a:schemeClr val="dk1"/>
              </a:buClr>
              <a:buSzPts val="1100"/>
            </a:pPr>
            <a:r>
              <a:rPr lang="en-US" sz="5600" dirty="0" err="1">
                <a:solidFill>
                  <a:srgbClr val="121619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  <a:t>Tiempo</a:t>
            </a:r>
            <a:r>
              <a:rPr lang="en-US" sz="5600" dirty="0">
                <a:solidFill>
                  <a:srgbClr val="121619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  <a:t> de </a:t>
            </a:r>
            <a:r>
              <a:rPr lang="en-US" sz="5600" dirty="0" err="1">
                <a:solidFill>
                  <a:srgbClr val="121619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  <a:t>ejecución</a:t>
            </a:r>
            <a:endParaRPr lang="en-US" sz="5600" dirty="0">
              <a:solidFill>
                <a:srgbClr val="121619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  <a:p>
            <a:pPr>
              <a:lnSpc>
                <a:spcPct val="90000"/>
              </a:lnSpc>
              <a:buClr>
                <a:srgbClr val="000000"/>
              </a:buClr>
              <a:buSzPts val="2800"/>
            </a:pPr>
            <a:endParaRPr lang="en-US" sz="5600" dirty="0">
              <a:solidFill>
                <a:srgbClr val="121619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DF91F318-4D22-6A65-2A81-165EAD639B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58569" y="1695031"/>
            <a:ext cx="9970861" cy="796898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0B2ACD3-2CD0-6A48-2311-6F2B1C39AE2F}"/>
              </a:ext>
            </a:extLst>
          </p:cNvPr>
          <p:cNvSpPr txBox="1"/>
          <p:nvPr/>
        </p:nvSpPr>
        <p:spPr>
          <a:xfrm>
            <a:off x="9122230" y="9744640"/>
            <a:ext cx="91657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dirty="0">
                <a:latin typeface="IBM Plex Sans" panose="020B0503050203000203" pitchFamily="34" charset="0"/>
              </a:rPr>
              <a:t>Imagen </a:t>
            </a:r>
            <a:r>
              <a:rPr lang="en-US" dirty="0" err="1">
                <a:latin typeface="IBM Plex Sans" panose="020B0503050203000203" pitchFamily="34" charset="0"/>
              </a:rPr>
              <a:t>obtenida</a:t>
            </a:r>
            <a:r>
              <a:rPr lang="en-US" dirty="0">
                <a:latin typeface="IBM Plex Sans" panose="020B0503050203000203" pitchFamily="34" charset="0"/>
              </a:rPr>
              <a:t> de </a:t>
            </a:r>
            <a:r>
              <a:rPr lang="en-US" dirty="0">
                <a:latin typeface="IBM Plex Sans" panose="020B0503050203000203" pitchFamily="34" charset="0"/>
                <a:hlinkClick r:id="rId6"/>
              </a:rPr>
              <a:t>Wikipedia - BQP</a:t>
            </a:r>
            <a:endParaRPr lang="en-US" dirty="0">
              <a:latin typeface="IBM Plex Sans" panose="020B050305020300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6949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" name="Google Shape;314;gf3e56ac3a8_0_27" descr="A picture containing sink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44000" y="-36719"/>
            <a:ext cx="9179284" cy="6125042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gf3e56ac3a8_0_27"/>
          <p:cNvSpPr txBox="1"/>
          <p:nvPr/>
        </p:nvSpPr>
        <p:spPr>
          <a:xfrm>
            <a:off x="420480" y="402480"/>
            <a:ext cx="8283600" cy="7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000000"/>
              </a:buClr>
              <a:buSzPts val="1350"/>
            </a:pPr>
            <a:endParaRPr sz="2700">
              <a:solidFill>
                <a:srgbClr val="F2F3F8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3" name="Picture 2" descr="A stack of colorful boxes&#10;&#10;Description automatically generated">
            <a:extLst>
              <a:ext uri="{FF2B5EF4-FFF2-40B4-BE49-F238E27FC236}">
                <a16:creationId xmlns:a16="http://schemas.microsoft.com/office/drawing/2014/main" id="{A2E4B35E-DF80-D550-3A80-D7D9587DEE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817" y="921522"/>
            <a:ext cx="16458365" cy="844395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B7CF781-A10F-CDC1-AB85-A977073EFAD1}"/>
              </a:ext>
            </a:extLst>
          </p:cNvPr>
          <p:cNvSpPr txBox="1"/>
          <p:nvPr/>
        </p:nvSpPr>
        <p:spPr>
          <a:xfrm>
            <a:off x="9117891" y="9761930"/>
            <a:ext cx="91585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dirty="0">
                <a:latin typeface="IBM Plex Sans" panose="020B0503050203000203" pitchFamily="34" charset="0"/>
              </a:rPr>
              <a:t>Imagen </a:t>
            </a:r>
            <a:r>
              <a:rPr lang="en-US" dirty="0" err="1">
                <a:latin typeface="IBM Plex Sans" panose="020B0503050203000203" pitchFamily="34" charset="0"/>
              </a:rPr>
              <a:t>obtenida</a:t>
            </a:r>
            <a:r>
              <a:rPr lang="en-US" dirty="0">
                <a:latin typeface="IBM Plex Sans" panose="020B0503050203000203" pitchFamily="34" charset="0"/>
              </a:rPr>
              <a:t> de </a:t>
            </a:r>
            <a:r>
              <a:rPr lang="en-US" dirty="0">
                <a:latin typeface="IBM Plex Sans" panose="020B0503050203000203" pitchFamily="34" charset="0"/>
                <a:hlinkClick r:id="rId5"/>
              </a:rPr>
              <a:t>Fact Based Insight</a:t>
            </a:r>
            <a:endParaRPr lang="en-US" dirty="0">
              <a:latin typeface="IBM Plex Sans" panose="020B050305020300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20041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" name="Google Shape;314;gf3e56ac3a8_0_27" descr="A picture containing sink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44000" y="-36719"/>
            <a:ext cx="9179284" cy="6125042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gf3e56ac3a8_0_27"/>
          <p:cNvSpPr txBox="1"/>
          <p:nvPr/>
        </p:nvSpPr>
        <p:spPr>
          <a:xfrm>
            <a:off x="420480" y="402480"/>
            <a:ext cx="8283600" cy="7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000000"/>
              </a:buClr>
              <a:buSzPts val="1350"/>
            </a:pPr>
            <a:endParaRPr sz="2700">
              <a:solidFill>
                <a:srgbClr val="F2F3F8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7CF781-A10F-CDC1-AB85-A977073EFAD1}"/>
              </a:ext>
            </a:extLst>
          </p:cNvPr>
          <p:cNvSpPr txBox="1"/>
          <p:nvPr/>
        </p:nvSpPr>
        <p:spPr>
          <a:xfrm>
            <a:off x="9117891" y="9761930"/>
            <a:ext cx="91585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dirty="0">
                <a:latin typeface="IBM Plex Sans" panose="020B0503050203000203" pitchFamily="34" charset="0"/>
              </a:rPr>
              <a:t>Imagen </a:t>
            </a:r>
            <a:r>
              <a:rPr lang="en-US" dirty="0" err="1">
                <a:latin typeface="IBM Plex Sans" panose="020B0503050203000203" pitchFamily="34" charset="0"/>
              </a:rPr>
              <a:t>obtenida</a:t>
            </a:r>
            <a:r>
              <a:rPr lang="en-US" dirty="0">
                <a:latin typeface="IBM Plex Sans" panose="020B0503050203000203" pitchFamily="34" charset="0"/>
              </a:rPr>
              <a:t> de </a:t>
            </a:r>
            <a:r>
              <a:rPr lang="en-US" dirty="0">
                <a:latin typeface="IBM Plex Sans" panose="020B0503050203000203" pitchFamily="34" charset="0"/>
                <a:hlinkClick r:id="rId4"/>
              </a:rPr>
              <a:t>Fact Based Insight</a:t>
            </a:r>
            <a:endParaRPr lang="en-US" dirty="0">
              <a:latin typeface="IBM Plex Sans" panose="020B050305020300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48ACC8-CCCF-E383-A065-75C51659C3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5328" y="828376"/>
            <a:ext cx="14877344" cy="8630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9087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3150</TotalTime>
  <Words>523</Words>
  <Application>Microsoft Office PowerPoint</Application>
  <PresentationFormat>Custom</PresentationFormat>
  <Paragraphs>96</Paragraphs>
  <Slides>21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9" baseType="lpstr">
      <vt:lpstr>Arial</vt:lpstr>
      <vt:lpstr>Calibri</vt:lpstr>
      <vt:lpstr>Calibri Light</vt:lpstr>
      <vt:lpstr>gg sans</vt:lpstr>
      <vt:lpstr>IBM Plex Sans</vt:lpstr>
      <vt:lpstr>IBM Plex Sans Light</vt:lpstr>
      <vt:lpstr>Roboto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Claudia Z</dc:creator>
  <cp:lastModifiedBy>Claudia Z</cp:lastModifiedBy>
  <cp:revision>3</cp:revision>
  <dcterms:created xsi:type="dcterms:W3CDTF">2023-10-23T09:17:47Z</dcterms:created>
  <dcterms:modified xsi:type="dcterms:W3CDTF">2023-10-25T13:48:06Z</dcterms:modified>
</cp:coreProperties>
</file>